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  <p:sldMasterId id="2147483972" r:id="rId3"/>
    <p:sldMasterId id="2147483984" r:id="rId4"/>
    <p:sldMasterId id="2147483999" r:id="rId5"/>
    <p:sldMasterId id="2147484035" r:id="rId6"/>
  </p:sldMasterIdLst>
  <p:notesMasterIdLst>
    <p:notesMasterId r:id="rId62"/>
  </p:notesMasterIdLst>
  <p:sldIdLst>
    <p:sldId id="256" r:id="rId7"/>
    <p:sldId id="481" r:id="rId8"/>
    <p:sldId id="487" r:id="rId9"/>
    <p:sldId id="324" r:id="rId10"/>
    <p:sldId id="507" r:id="rId11"/>
    <p:sldId id="479" r:id="rId12"/>
    <p:sldId id="504" r:id="rId13"/>
    <p:sldId id="505" r:id="rId14"/>
    <p:sldId id="503" r:id="rId15"/>
    <p:sldId id="530" r:id="rId16"/>
    <p:sldId id="477" r:id="rId17"/>
    <p:sldId id="544" r:id="rId18"/>
    <p:sldId id="545" r:id="rId19"/>
    <p:sldId id="495" r:id="rId20"/>
    <p:sldId id="509" r:id="rId21"/>
    <p:sldId id="510" r:id="rId22"/>
    <p:sldId id="511" r:id="rId23"/>
    <p:sldId id="508" r:id="rId24"/>
    <p:sldId id="478" r:id="rId25"/>
    <p:sldId id="516" r:id="rId26"/>
    <p:sldId id="546" r:id="rId27"/>
    <p:sldId id="529" r:id="rId28"/>
    <p:sldId id="525" r:id="rId29"/>
    <p:sldId id="524" r:id="rId30"/>
    <p:sldId id="521" r:id="rId31"/>
    <p:sldId id="526" r:id="rId32"/>
    <p:sldId id="480" r:id="rId33"/>
    <p:sldId id="543" r:id="rId34"/>
    <p:sldId id="475" r:id="rId35"/>
    <p:sldId id="512" r:id="rId36"/>
    <p:sldId id="538" r:id="rId37"/>
    <p:sldId id="539" r:id="rId38"/>
    <p:sldId id="531" r:id="rId39"/>
    <p:sldId id="541" r:id="rId40"/>
    <p:sldId id="518" r:id="rId41"/>
    <p:sldId id="520" r:id="rId42"/>
    <p:sldId id="535" r:id="rId43"/>
    <p:sldId id="533" r:id="rId44"/>
    <p:sldId id="534" r:id="rId45"/>
    <p:sldId id="532" r:id="rId46"/>
    <p:sldId id="515" r:id="rId47"/>
    <p:sldId id="513" r:id="rId48"/>
    <p:sldId id="522" r:id="rId49"/>
    <p:sldId id="542" r:id="rId50"/>
    <p:sldId id="514" r:id="rId51"/>
    <p:sldId id="483" r:id="rId52"/>
    <p:sldId id="517" r:id="rId53"/>
    <p:sldId id="336" r:id="rId54"/>
    <p:sldId id="441" r:id="rId55"/>
    <p:sldId id="442" r:id="rId56"/>
    <p:sldId id="443" r:id="rId57"/>
    <p:sldId id="439" r:id="rId58"/>
    <p:sldId id="438" r:id="rId59"/>
    <p:sldId id="299" r:id="rId60"/>
    <p:sldId id="274" r:id="rId6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9" autoAdjust="0"/>
  </p:normalViewPr>
  <p:slideViewPr>
    <p:cSldViewPr showGuides="1">
      <p:cViewPr varScale="1">
        <p:scale>
          <a:sx n="104" d="100"/>
          <a:sy n="104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34C18-F75D-4028-8C50-84FD62BD40F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D8321-D24A-45FB-9678-38124B7898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43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326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933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64648-A924-F7B8-BE7B-CD0BB6A64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0FB0CC4-F09C-B374-DB2C-6F3236467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C1F559D-7B74-CF0A-42A9-F377AAA7B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4EFFBB-5B1B-324F-C609-0147212757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985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0288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DDA11-250A-928B-8B6F-A4D381990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471B29-3971-7A38-DE44-3D09C56C10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D4E0EE3-336F-A60B-A1FA-DED855C4E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E6F749-5EAE-16E0-C04D-05F92A6936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985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41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6EB3A-EE5C-4AEC-EE27-9B04648B7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3DA79FA-F490-D931-CCFD-E5DAB6762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2FDB746-817A-59D8-EBDB-7B6FC109B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D674E8-261E-F620-EBDB-6642E6D430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76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01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FAD5-E689-9C76-3F76-90D61CC2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450939-9D21-800E-63FE-360C12C44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B357AF-5071-3E16-3BE0-8A00279B6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60F799-824E-E5DE-AD25-CAC379F57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29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03E46-01AD-2BD4-1B4C-956E37BB4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819FD37-8BF7-E72F-4EAF-99BABC975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C5F36C0-B1C9-00F5-582B-6D9A2CE7F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90CB51-D3F8-73C1-1131-986289164D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258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D5111-0DB5-0835-88FD-9D1B74257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AD6B4B6-4F94-5EC0-E201-22F45C8B1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C6E29DE-E9BC-E8CB-BD09-08099EEA0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8DE233-FFDA-127B-AC03-2D7E37BB8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8131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903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A03CD-F2D8-DC3E-BB78-1E80D7C2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89F16E-68ED-FC9E-A9A2-D54561379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760380-60B9-E6F0-FB7F-0CF9297CC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951A1C-923A-5104-7519-C3FAA1E16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512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502E3-224F-DBC5-0530-FFF495A37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214198E-21CB-0558-80CB-32950AEEE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56D6B01-A480-8491-419F-CC870C34A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309165-DFDE-27F1-2D1A-BE1A96952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01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3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2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4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3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5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4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2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8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7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1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6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4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85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1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9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1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8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2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5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1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57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7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0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0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1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5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8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4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0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5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9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8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9" r:id="rId10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BEFB-8530-418A-A35D-DE24F7A4ADC6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56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C692-B5DC-4CBD-BB5F-8BBE30D20C92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7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E2BD-0FA2-419B-A6F6-49C5795FA0A5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6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9222-E6B3-4BD5-8744-34E9229A724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66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08%20Sing%20sing%20sing.wma" TargetMode="External"/><Relationship Id="rId1" Type="http://schemas.microsoft.com/office/2007/relationships/media" Target="file:///D:\08%20Sing%20sing%20sing.wma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.jpe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eg"/><Relationship Id="rId5" Type="http://schemas.openxmlformats.org/officeDocument/2006/relationships/image" Target="../media/image109.jp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3B3DDEE-67C2-4301-80D1-EF4130126E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9650"/>
            <a:ext cx="2966847" cy="22180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6E3ABD6-A739-4731-B817-ED493E81391B}"/>
              </a:ext>
            </a:extLst>
          </p:cNvPr>
          <p:cNvSpPr txBox="1">
            <a:spLocks/>
          </p:cNvSpPr>
          <p:nvPr/>
        </p:nvSpPr>
        <p:spPr>
          <a:xfrm>
            <a:off x="1259632" y="3702486"/>
            <a:ext cx="6400800" cy="1295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Overzicht KOKW 2023</a:t>
            </a:r>
          </a:p>
        </p:txBody>
      </p:sp>
      <p:pic>
        <p:nvPicPr>
          <p:cNvPr id="2" name="08 Sing sing sing">
            <a:hlinkClick r:id="" action="ppaction://media"/>
            <a:extLst>
              <a:ext uri="{FF2B5EF4-FFF2-40B4-BE49-F238E27FC236}">
                <a16:creationId xmlns:a16="http://schemas.microsoft.com/office/drawing/2014/main" id="{28F987D3-81A2-4EE3-81D9-7C638DBF9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6ADE23E-1429-893E-357C-B4955D058340}"/>
              </a:ext>
            </a:extLst>
          </p:cNvPr>
          <p:cNvSpPr/>
          <p:nvPr/>
        </p:nvSpPr>
        <p:spPr>
          <a:xfrm>
            <a:off x="1952472" y="2967335"/>
            <a:ext cx="5239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Druk, druk ,druk</a:t>
            </a:r>
          </a:p>
        </p:txBody>
      </p:sp>
    </p:spTree>
    <p:extLst>
      <p:ext uri="{BB962C8B-B14F-4D97-AF65-F5344CB8AC3E}">
        <p14:creationId xmlns:p14="http://schemas.microsoft.com/office/powerpoint/2010/main" val="29662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ferris dir="l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8BC54-F221-85FC-5621-8CAE84B2F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88FCEE4-EB19-74C2-8E92-7286D24C0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1CB49D8-BAC4-F58A-6CB2-04FA173919AC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6 mei 2023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7B21E33-1734-FFA6-DBDB-AA559E233F0D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Dag van de medewerkers</a:t>
            </a:r>
            <a:endParaRPr lang="nl-NL" sz="1600" dirty="0"/>
          </a:p>
        </p:txBody>
      </p:sp>
      <p:pic>
        <p:nvPicPr>
          <p:cNvPr id="3" name="Afbeelding 2" descr="Afbeelding met buitenshuis, gebouw, boom, tekst&#10;&#10;Automatisch gegenereerde beschrijving">
            <a:extLst>
              <a:ext uri="{FF2B5EF4-FFF2-40B4-BE49-F238E27FC236}">
                <a16:creationId xmlns:a16="http://schemas.microsoft.com/office/drawing/2014/main" id="{CFE573D8-60D7-90AC-A68E-C77464EC1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77954" y="2201467"/>
            <a:ext cx="5492495" cy="3089528"/>
          </a:xfrm>
          <a:prstGeom prst="rect">
            <a:avLst/>
          </a:prstGeom>
        </p:spPr>
      </p:pic>
      <p:pic>
        <p:nvPicPr>
          <p:cNvPr id="9" name="Afbeelding 8" descr="Afbeelding met gebouw, plant, Ruïnes, verlaten&#10;&#10;Automatisch gegenereerde beschrijving">
            <a:extLst>
              <a:ext uri="{FF2B5EF4-FFF2-40B4-BE49-F238E27FC236}">
                <a16:creationId xmlns:a16="http://schemas.microsoft.com/office/drawing/2014/main" id="{ADF7D13F-D993-5E8A-55E3-59A91DAB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23" y="1410528"/>
            <a:ext cx="5508104" cy="3098309"/>
          </a:xfrm>
          <a:prstGeom prst="rect">
            <a:avLst/>
          </a:prstGeom>
        </p:spPr>
      </p:pic>
      <p:pic>
        <p:nvPicPr>
          <p:cNvPr id="11" name="Afbeelding 10" descr="Afbeelding met kleding, persoon, person, jeans&#10;&#10;Automatisch gegenereerde beschrijving">
            <a:extLst>
              <a:ext uri="{FF2B5EF4-FFF2-40B4-BE49-F238E27FC236}">
                <a16:creationId xmlns:a16="http://schemas.microsoft.com/office/drawing/2014/main" id="{810744ED-E013-E857-5F35-3A985542FE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85" y="3717032"/>
            <a:ext cx="4567394" cy="256916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389136B-D5A4-E1D1-86DB-10114CF67372}"/>
              </a:ext>
            </a:extLst>
          </p:cNvPr>
          <p:cNvSpPr txBox="1"/>
          <p:nvPr/>
        </p:nvSpPr>
        <p:spPr>
          <a:xfrm>
            <a:off x="3912604" y="6307813"/>
            <a:ext cx="469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Bazel en schans van Landmolenfort </a:t>
            </a:r>
          </a:p>
        </p:txBody>
      </p:sp>
    </p:spTree>
    <p:extLst>
      <p:ext uri="{BB962C8B-B14F-4D97-AF65-F5344CB8AC3E}">
        <p14:creationId xmlns:p14="http://schemas.microsoft.com/office/powerpoint/2010/main" val="10026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OMD: Huis Janssens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 september 2023</a:t>
            </a:r>
          </a:p>
        </p:txBody>
      </p:sp>
      <p:pic>
        <p:nvPicPr>
          <p:cNvPr id="9" name="Afbeelding 8" descr="Afbeelding met kleding, persoon, person, veranda&#10;&#10;Automatisch gegenereerde beschrijving">
            <a:extLst>
              <a:ext uri="{FF2B5EF4-FFF2-40B4-BE49-F238E27FC236}">
                <a16:creationId xmlns:a16="http://schemas.microsoft.com/office/drawing/2014/main" id="{BEE6A760-3E15-2428-B1E6-1CB65B94D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7" y="1268760"/>
            <a:ext cx="5088565" cy="3816424"/>
          </a:xfrm>
          <a:prstGeom prst="rect">
            <a:avLst/>
          </a:prstGeom>
        </p:spPr>
      </p:pic>
      <p:pic>
        <p:nvPicPr>
          <p:cNvPr id="3" name="Afbeelding 2" descr="Afbeelding met buitenshuis, gras, boom, speeltuin&#10;&#10;Automatisch gegenereerde beschrijving">
            <a:extLst>
              <a:ext uri="{FF2B5EF4-FFF2-40B4-BE49-F238E27FC236}">
                <a16:creationId xmlns:a16="http://schemas.microsoft.com/office/drawing/2014/main" id="{38594D29-374B-19B9-5C88-9EFEFC855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8" y="4079075"/>
            <a:ext cx="4172735" cy="234455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43AE038-C3C5-DFA3-FB56-A17AFFB45EB0}"/>
              </a:ext>
            </a:extLst>
          </p:cNvPr>
          <p:cNvSpPr txBox="1"/>
          <p:nvPr/>
        </p:nvSpPr>
        <p:spPr>
          <a:xfrm>
            <a:off x="6084168" y="173610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The crew</a:t>
            </a:r>
          </a:p>
        </p:txBody>
      </p:sp>
      <p:pic>
        <p:nvPicPr>
          <p:cNvPr id="5" name="Afbeelding 4" descr="Afbeelding met persoon, kleding, person, muur&#10;&#10;Automatisch gegenereerde beschrijving">
            <a:extLst>
              <a:ext uri="{FF2B5EF4-FFF2-40B4-BE49-F238E27FC236}">
                <a16:creationId xmlns:a16="http://schemas.microsoft.com/office/drawing/2014/main" id="{BA84BC97-EB02-065A-3920-A1FFE7CA0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87" y="3101019"/>
            <a:ext cx="4355976" cy="29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70CAE-1EB7-AD69-9B7E-2786403D3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03458E6-36F4-7B74-1B1B-A7EB95544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D0DEB9F-4034-3A81-240B-758C4907339A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OMD: Huis Janssens</a:t>
            </a:r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52AF0B6-48A7-752E-8374-A17FA381E59A}"/>
              </a:ext>
            </a:extLst>
          </p:cNvPr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 september 2023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F7CA6D7-6C96-7611-B2E0-C623E41455DC}"/>
              </a:ext>
            </a:extLst>
          </p:cNvPr>
          <p:cNvSpPr txBox="1"/>
          <p:nvPr/>
        </p:nvSpPr>
        <p:spPr>
          <a:xfrm>
            <a:off x="5813962" y="2110421"/>
            <a:ext cx="307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Toelichting over het huis Janssens, en zijn bewoners</a:t>
            </a:r>
          </a:p>
        </p:txBody>
      </p:sp>
      <p:pic>
        <p:nvPicPr>
          <p:cNvPr id="5" name="Afbeelding 4" descr="Afbeelding met overdekt, interieurontwerp, muur, vrouw&#10;&#10;Automatisch gegenereerde beschrijving">
            <a:extLst>
              <a:ext uri="{FF2B5EF4-FFF2-40B4-BE49-F238E27FC236}">
                <a16:creationId xmlns:a16="http://schemas.microsoft.com/office/drawing/2014/main" id="{F0FFDC36-85FD-04F0-DD84-7716E87C7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1"/>
            <a:ext cx="4969765" cy="3312368"/>
          </a:xfrm>
          <a:prstGeom prst="rect">
            <a:avLst/>
          </a:prstGeom>
        </p:spPr>
      </p:pic>
      <p:pic>
        <p:nvPicPr>
          <p:cNvPr id="10" name="Afbeelding 9" descr="Afbeelding met kleding, persoon, Menselijk gezicht, vrouw&#10;&#10;Automatisch gegenereerde beschrijving">
            <a:extLst>
              <a:ext uri="{FF2B5EF4-FFF2-40B4-BE49-F238E27FC236}">
                <a16:creationId xmlns:a16="http://schemas.microsoft.com/office/drawing/2014/main" id="{A6840899-0C16-1E18-2B85-AE1D2E749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87583"/>
            <a:ext cx="4500150" cy="299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6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6000">
        <p14:ferris dir="l"/>
      </p:transition>
    </mc:Choice>
    <mc:Fallback>
      <p:transition spd="med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793E2-C4EC-FD2B-F9E1-48E88E8CD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E4EB4D5-318D-8E27-F7BA-A01CA2F10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626F2F7-9C85-07C6-D733-CC8830CBB4C7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OMD: Huis Janssens</a:t>
            </a:r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654F3F1-95ED-02E6-880A-F3E016C170B0}"/>
              </a:ext>
            </a:extLst>
          </p:cNvPr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 september 2023</a:t>
            </a:r>
          </a:p>
        </p:txBody>
      </p:sp>
      <p:pic>
        <p:nvPicPr>
          <p:cNvPr id="10" name="Afbeelding 9" descr="Afbeelding met Menselijk gezicht, persoon, kleding, person&#10;&#10;Automatisch gegenereerde beschrijving">
            <a:extLst>
              <a:ext uri="{FF2B5EF4-FFF2-40B4-BE49-F238E27FC236}">
                <a16:creationId xmlns:a16="http://schemas.microsoft.com/office/drawing/2014/main" id="{6EE384E9-1D67-1EDF-4A75-1BE02E852A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19576"/>
            <a:ext cx="5918512" cy="3944712"/>
          </a:xfrm>
          <a:prstGeom prst="rect">
            <a:avLst/>
          </a:prstGeom>
        </p:spPr>
      </p:pic>
      <p:pic>
        <p:nvPicPr>
          <p:cNvPr id="5" name="Afbeelding 4" descr="Afbeelding met buitenshuis, kleding, persoon, boom&#10;&#10;Automatisch gegenereerde beschrijving">
            <a:extLst>
              <a:ext uri="{FF2B5EF4-FFF2-40B4-BE49-F238E27FC236}">
                <a16:creationId xmlns:a16="http://schemas.microsoft.com/office/drawing/2014/main" id="{7B62B53D-2837-C58E-64C2-E560C206E5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9002"/>
            <a:ext cx="5076056" cy="33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6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6000">
        <p14:ferris dir="l"/>
      </p:transition>
    </mc:Choice>
    <mc:Fallback>
      <p:transition spd="med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54888"/>
            <a:ext cx="7315200" cy="724298"/>
          </a:xfrm>
        </p:spPr>
        <p:txBody>
          <a:bodyPr>
            <a:normAutofit/>
          </a:bodyPr>
          <a:lstStyle/>
          <a:p>
            <a:r>
              <a:rPr lang="nl-NL" dirty="0"/>
              <a:t>Voorstelling Annalen 2023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D10366-8D61-F511-E99F-71813779C55F}"/>
              </a:ext>
            </a:extLst>
          </p:cNvPr>
          <p:cNvSpPr txBox="1"/>
          <p:nvPr/>
        </p:nvSpPr>
        <p:spPr>
          <a:xfrm>
            <a:off x="4860032" y="1100170"/>
            <a:ext cx="3384376" cy="38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Klein Sinaai :  22 oktober 2023</a:t>
            </a:r>
          </a:p>
        </p:txBody>
      </p:sp>
      <p:pic>
        <p:nvPicPr>
          <p:cNvPr id="5" name="Afbeelding 4" descr="Afbeelding met kleding, persoon, schoeisel, overdekt&#10;&#10;Automatisch gegenereerde beschrijving">
            <a:extLst>
              <a:ext uri="{FF2B5EF4-FFF2-40B4-BE49-F238E27FC236}">
                <a16:creationId xmlns:a16="http://schemas.microsoft.com/office/drawing/2014/main" id="{54228D5D-9F89-2BA4-5EDD-08B82EFA2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30108"/>
            <a:ext cx="7126829" cy="475122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3FB0E62-1C74-118C-8BF1-07BFA0DA75A8}"/>
              </a:ext>
            </a:extLst>
          </p:cNvPr>
          <p:cNvSpPr txBox="1"/>
          <p:nvPr/>
        </p:nvSpPr>
        <p:spPr>
          <a:xfrm>
            <a:off x="7524328" y="3284984"/>
            <a:ext cx="1874171" cy="88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200" b="1" kern="1400" dirty="0">
                <a:ln>
                  <a:noFill/>
                </a:ln>
                <a:effectLst/>
                <a:latin typeface="+mj-lt"/>
              </a:rPr>
              <a:t> Redactieraad en 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200" b="1" kern="1400" dirty="0">
                <a:ln>
                  <a:noFill/>
                </a:ln>
                <a:effectLst/>
                <a:latin typeface="+mj-lt"/>
              </a:rPr>
              <a:t>de auteurs van de 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200" b="1" kern="1400" dirty="0">
                <a:ln>
                  <a:noFill/>
                </a:ln>
                <a:effectLst/>
                <a:latin typeface="+mj-lt"/>
              </a:rPr>
              <a:t>teksten Annalen 126</a:t>
            </a:r>
            <a:endParaRPr lang="nl-NL" sz="1200" kern="140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58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5E6D7-8FED-6BA5-3CB8-FF727DC17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A0790-F45B-44DD-0564-FF67D7E5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4888"/>
            <a:ext cx="7315200" cy="724298"/>
          </a:xfrm>
        </p:spPr>
        <p:txBody>
          <a:bodyPr>
            <a:normAutofit/>
          </a:bodyPr>
          <a:lstStyle/>
          <a:p>
            <a:r>
              <a:rPr lang="nl-NL" dirty="0"/>
              <a:t>Voorstelling Annalen 2023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1A70FFA-147A-30A0-A45C-DB077610A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A109467-3CC4-8561-4CB7-44648E78C68D}"/>
              </a:ext>
            </a:extLst>
          </p:cNvPr>
          <p:cNvSpPr txBox="1"/>
          <p:nvPr/>
        </p:nvSpPr>
        <p:spPr>
          <a:xfrm>
            <a:off x="4860032" y="1100170"/>
            <a:ext cx="3384376" cy="38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Klein Sinaai :  22 oktober 2023</a:t>
            </a:r>
          </a:p>
        </p:txBody>
      </p:sp>
      <p:pic>
        <p:nvPicPr>
          <p:cNvPr id="6" name="Afbeelding 5" descr="Afbeelding met Menselijk gezicht, persoon, kleding, overdekt&#10;&#10;Automatisch gegenereerde beschrijving">
            <a:extLst>
              <a:ext uri="{FF2B5EF4-FFF2-40B4-BE49-F238E27FC236}">
                <a16:creationId xmlns:a16="http://schemas.microsoft.com/office/drawing/2014/main" id="{B7D30566-09EC-C997-57C1-0DD12B7FC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98874"/>
            <a:ext cx="4283968" cy="2855979"/>
          </a:xfrm>
          <a:prstGeom prst="rect">
            <a:avLst/>
          </a:prstGeom>
        </p:spPr>
      </p:pic>
      <p:pic>
        <p:nvPicPr>
          <p:cNvPr id="9" name="Afbeelding 8" descr="Afbeelding met Menselijk gezicht, persoon, kleding, person&#10;&#10;Automatisch gegenereerde beschrijving">
            <a:extLst>
              <a:ext uri="{FF2B5EF4-FFF2-40B4-BE49-F238E27FC236}">
                <a16:creationId xmlns:a16="http://schemas.microsoft.com/office/drawing/2014/main" id="{B6B8FDF6-D32D-A3B3-F936-8A4543653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80" y="3429000"/>
            <a:ext cx="4611168" cy="307411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2313256-F96A-4EBE-140E-0A74E85DDC21}"/>
              </a:ext>
            </a:extLst>
          </p:cNvPr>
          <p:cNvSpPr txBox="1"/>
          <p:nvPr/>
        </p:nvSpPr>
        <p:spPr>
          <a:xfrm>
            <a:off x="444312" y="4653136"/>
            <a:ext cx="34796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kern="1400" dirty="0">
                <a:ln>
                  <a:noFill/>
                </a:ln>
                <a:effectLst/>
              </a:rPr>
              <a:t>Tony De WILDE, </a:t>
            </a:r>
            <a:r>
              <a:rPr lang="nl-NL" sz="1400" kern="1400" dirty="0">
                <a:ln>
                  <a:noFill/>
                </a:ln>
                <a:effectLst/>
              </a:rPr>
              <a:t>voorzitter van het Genootschap van Boudelo, en</a:t>
            </a:r>
            <a:br>
              <a:rPr lang="nl-NL" sz="1400" kern="1400" dirty="0">
                <a:ln>
                  <a:noFill/>
                </a:ln>
                <a:effectLst/>
              </a:rPr>
            </a:br>
            <a:endParaRPr lang="nl-NL" sz="1400" kern="1400" dirty="0">
              <a:ln>
                <a:noFill/>
              </a:ln>
              <a:effectLst/>
            </a:endParaRPr>
          </a:p>
          <a:p>
            <a:r>
              <a:rPr lang="nl-NL" sz="1400" b="1" kern="1400" dirty="0">
                <a:ln>
                  <a:noFill/>
                </a:ln>
                <a:effectLst/>
              </a:rPr>
              <a:t>Emmanuel GERARD, </a:t>
            </a:r>
            <a:r>
              <a:rPr lang="nl-NL" sz="1400" kern="1400" dirty="0">
                <a:ln>
                  <a:noFill/>
                </a:ln>
                <a:effectLst/>
              </a:rPr>
              <a:t>voorzitter van de </a:t>
            </a:r>
            <a:r>
              <a:rPr lang="nl-NL" sz="1400" kern="1400" dirty="0" err="1">
                <a:ln>
                  <a:noFill/>
                </a:ln>
                <a:effectLst/>
              </a:rPr>
              <a:t>expertencommissie</a:t>
            </a:r>
            <a:r>
              <a:rPr lang="nl-NL" sz="1400" kern="1400" dirty="0">
                <a:ln>
                  <a:noFill/>
                </a:ln>
                <a:effectLst/>
              </a:rPr>
              <a:t> van “De Canon van Vlaanderen” en emeritus hoogleraar geschiedenis aan de KU Leuven  </a:t>
            </a:r>
            <a:r>
              <a:rPr lang="nl-NL" sz="1400" strike="sngStrike" kern="1400" dirty="0">
                <a:ln>
                  <a:noFill/>
                </a:ln>
                <a:effectLst/>
              </a:rPr>
              <a:t>  </a:t>
            </a:r>
            <a:endParaRPr lang="nl-NL" sz="1400" kern="1400" dirty="0">
              <a:ln>
                <a:noFill/>
              </a:ln>
              <a:effectLst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40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C3C6C-F75A-62D6-96BC-A22FC2F8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B1A1A-ED03-4F5B-B8C3-101944BD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4888"/>
            <a:ext cx="7315200" cy="724298"/>
          </a:xfrm>
        </p:spPr>
        <p:txBody>
          <a:bodyPr>
            <a:normAutofit/>
          </a:bodyPr>
          <a:lstStyle/>
          <a:p>
            <a:r>
              <a:rPr lang="nl-NL" dirty="0"/>
              <a:t>Voorstelling Annalen 2023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7E06629-434E-0C3C-9C1C-EE5F1D133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6632F0E-DE03-0A0A-C4A2-06983741AE62}"/>
              </a:ext>
            </a:extLst>
          </p:cNvPr>
          <p:cNvSpPr txBox="1"/>
          <p:nvPr/>
        </p:nvSpPr>
        <p:spPr>
          <a:xfrm>
            <a:off x="4860032" y="1100170"/>
            <a:ext cx="3384376" cy="38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Klein Sinaai :  22 oktober 2023</a:t>
            </a:r>
          </a:p>
        </p:txBody>
      </p:sp>
      <p:pic>
        <p:nvPicPr>
          <p:cNvPr id="6" name="Afbeelding 5" descr="Afbeelding met kleding, persoon, person, overdekt&#10;&#10;Automatisch gegenereerde beschrijving">
            <a:extLst>
              <a:ext uri="{FF2B5EF4-FFF2-40B4-BE49-F238E27FC236}">
                <a16:creationId xmlns:a16="http://schemas.microsoft.com/office/drawing/2014/main" id="{65E454B0-984F-368E-F29E-6CF09855F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89329"/>
            <a:ext cx="5459807" cy="3639871"/>
          </a:xfrm>
          <a:prstGeom prst="rect">
            <a:avLst/>
          </a:prstGeom>
        </p:spPr>
      </p:pic>
      <p:pic>
        <p:nvPicPr>
          <p:cNvPr id="9" name="Afbeelding 8" descr="Afbeelding met microfoon, Menselijk gezicht, persoon, kleding&#10;&#10;Automatisch gegenereerde beschrijving">
            <a:extLst>
              <a:ext uri="{FF2B5EF4-FFF2-40B4-BE49-F238E27FC236}">
                <a16:creationId xmlns:a16="http://schemas.microsoft.com/office/drawing/2014/main" id="{E885061B-275A-326D-B876-DB3109BDA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64" y="3647133"/>
            <a:ext cx="4283968" cy="285597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52CC412-F30B-817C-50B8-28A73132A8AF}"/>
              </a:ext>
            </a:extLst>
          </p:cNvPr>
          <p:cNvSpPr txBox="1"/>
          <p:nvPr/>
        </p:nvSpPr>
        <p:spPr>
          <a:xfrm>
            <a:off x="683568" y="573325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Genodigden en Patty </a:t>
            </a:r>
            <a:r>
              <a:rPr lang="nl-NL" dirty="0" err="1"/>
              <a:t>Demeester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35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2A8B-DB98-72F7-CB65-36ED9E6F5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97B06-E8EA-01F6-87E9-32B313E80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4888"/>
            <a:ext cx="7315200" cy="724298"/>
          </a:xfrm>
        </p:spPr>
        <p:txBody>
          <a:bodyPr>
            <a:normAutofit/>
          </a:bodyPr>
          <a:lstStyle/>
          <a:p>
            <a:r>
              <a:rPr lang="nl-NL" dirty="0"/>
              <a:t>Voorstelling Annalen 2023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8560AC7-714B-D7DF-960C-F2AEDF128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5AD6817-11AC-16C0-9330-C5E4BE191411}"/>
              </a:ext>
            </a:extLst>
          </p:cNvPr>
          <p:cNvSpPr txBox="1"/>
          <p:nvPr/>
        </p:nvSpPr>
        <p:spPr>
          <a:xfrm>
            <a:off x="4860032" y="1100170"/>
            <a:ext cx="3384376" cy="38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Klein Sinaai :  22 oktober 2023</a:t>
            </a:r>
          </a:p>
        </p:txBody>
      </p:sp>
      <p:pic>
        <p:nvPicPr>
          <p:cNvPr id="10" name="Afbeelding 9" descr="Afbeelding met kleding, person, persoon, Menselijk gezicht&#10;&#10;Automatisch gegenereerde beschrijving">
            <a:extLst>
              <a:ext uri="{FF2B5EF4-FFF2-40B4-BE49-F238E27FC236}">
                <a16:creationId xmlns:a16="http://schemas.microsoft.com/office/drawing/2014/main" id="{2A8A7467-0F95-08D2-F5C0-4E8D73EE2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5760132" cy="3840088"/>
          </a:xfrm>
          <a:prstGeom prst="rect">
            <a:avLst/>
          </a:prstGeom>
        </p:spPr>
      </p:pic>
      <p:pic>
        <p:nvPicPr>
          <p:cNvPr id="5" name="Afbeelding 4" descr="Afbeelding met Menselijk gezicht, kleding, persoon, Bejaarde&#10;&#10;Automatisch gegenereerde beschrijving">
            <a:extLst>
              <a:ext uri="{FF2B5EF4-FFF2-40B4-BE49-F238E27FC236}">
                <a16:creationId xmlns:a16="http://schemas.microsoft.com/office/drawing/2014/main" id="{5539536E-4EEF-3F0D-144E-C3F62067C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96135"/>
            <a:ext cx="4032448" cy="26882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9DCFC26-7E04-D1D6-2D5B-B4F9F073CFA5}"/>
              </a:ext>
            </a:extLst>
          </p:cNvPr>
          <p:cNvSpPr txBox="1"/>
          <p:nvPr/>
        </p:nvSpPr>
        <p:spPr>
          <a:xfrm>
            <a:off x="611560" y="58052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Genodigden</a:t>
            </a:r>
          </a:p>
        </p:txBody>
      </p:sp>
    </p:spTree>
    <p:extLst>
      <p:ext uri="{BB962C8B-B14F-4D97-AF65-F5344CB8AC3E}">
        <p14:creationId xmlns:p14="http://schemas.microsoft.com/office/powerpoint/2010/main" val="570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6366-13CF-2AA4-4B59-3654AB7BF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275DA-10D1-979A-5933-03A9CF39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4888"/>
            <a:ext cx="7315200" cy="724298"/>
          </a:xfrm>
        </p:spPr>
        <p:txBody>
          <a:bodyPr>
            <a:normAutofit/>
          </a:bodyPr>
          <a:lstStyle/>
          <a:p>
            <a:r>
              <a:rPr lang="nl-NL" dirty="0"/>
              <a:t>Voorstelling Annalen 2023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3DF831-8D38-1B9E-7CD1-D45533250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4FD891C-912B-AD26-C97E-7C141247E19B}"/>
              </a:ext>
            </a:extLst>
          </p:cNvPr>
          <p:cNvSpPr txBox="1"/>
          <p:nvPr/>
        </p:nvSpPr>
        <p:spPr>
          <a:xfrm>
            <a:off x="4860032" y="1100170"/>
            <a:ext cx="3384376" cy="38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Klein Sinaai :  22 oktober 2023</a:t>
            </a:r>
          </a:p>
        </p:txBody>
      </p:sp>
      <p:pic>
        <p:nvPicPr>
          <p:cNvPr id="6" name="Afbeelding 5" descr="Afbeelding met scène, winkel, overdekt, verzameling&#10;&#10;Automatisch gegenereerde beschrijving">
            <a:extLst>
              <a:ext uri="{FF2B5EF4-FFF2-40B4-BE49-F238E27FC236}">
                <a16:creationId xmlns:a16="http://schemas.microsoft.com/office/drawing/2014/main" id="{43C61C80-3CC2-2754-9C1B-6F6C132B0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130715"/>
            <a:ext cx="5436096" cy="3624064"/>
          </a:xfrm>
          <a:prstGeom prst="rect">
            <a:avLst/>
          </a:prstGeom>
        </p:spPr>
      </p:pic>
      <p:pic>
        <p:nvPicPr>
          <p:cNvPr id="9" name="Afbeelding 8" descr="Afbeelding met kleding, microfoon, persoon, overdekt&#10;&#10;Automatisch gegenereerde beschrijving">
            <a:extLst>
              <a:ext uri="{FF2B5EF4-FFF2-40B4-BE49-F238E27FC236}">
                <a16:creationId xmlns:a16="http://schemas.microsoft.com/office/drawing/2014/main" id="{9758FA48-BB90-EE78-AE4B-FB65D09FC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2" y="2780928"/>
            <a:ext cx="3815916" cy="25439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CE94DF0-64A3-6439-360B-99EBCB711B83}"/>
              </a:ext>
            </a:extLst>
          </p:cNvPr>
          <p:cNvSpPr txBox="1"/>
          <p:nvPr/>
        </p:nvSpPr>
        <p:spPr>
          <a:xfrm>
            <a:off x="323528" y="5974264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Jacques Van Daele verwijst naar “Het Fietsmuseum”  in de kerk van Klein Sinaai</a:t>
            </a:r>
          </a:p>
        </p:txBody>
      </p:sp>
    </p:spTree>
    <p:extLst>
      <p:ext uri="{BB962C8B-B14F-4D97-AF65-F5344CB8AC3E}">
        <p14:creationId xmlns:p14="http://schemas.microsoft.com/office/powerpoint/2010/main" val="23678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Lindeboom Haasdonk 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4283968" y="73325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Haasdonk  22 oktober 2023</a:t>
            </a:r>
          </a:p>
        </p:txBody>
      </p:sp>
      <p:pic>
        <p:nvPicPr>
          <p:cNvPr id="5" name="Afbeelding 4" descr="Afbeelding met buitenshuis, hemel, auto, Landvoertuig&#10;&#10;Automatisch gegenereerde beschrijving">
            <a:extLst>
              <a:ext uri="{FF2B5EF4-FFF2-40B4-BE49-F238E27FC236}">
                <a16:creationId xmlns:a16="http://schemas.microsoft.com/office/drawing/2014/main" id="{9A8AC3E6-BA4E-4119-8FBD-A73AED92E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1" y="1342038"/>
            <a:ext cx="4715403" cy="3527122"/>
          </a:xfrm>
          <a:prstGeom prst="rect">
            <a:avLst/>
          </a:prstGeom>
        </p:spPr>
      </p:pic>
      <p:pic>
        <p:nvPicPr>
          <p:cNvPr id="3" name="Afbeelding 2" descr="Afbeelding met buitenshuis, hemel, kleding, schoeisel&#10;&#10;Automatisch gegenereerde beschrijving">
            <a:extLst>
              <a:ext uri="{FF2B5EF4-FFF2-40B4-BE49-F238E27FC236}">
                <a16:creationId xmlns:a16="http://schemas.microsoft.com/office/drawing/2014/main" id="{A8DA19FF-C95D-9FDF-15E2-586811A47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2924045"/>
            <a:ext cx="4916475" cy="3677523"/>
          </a:xfrm>
          <a:prstGeom prst="rect">
            <a:avLst/>
          </a:prstGeom>
        </p:spPr>
      </p:pic>
      <p:pic>
        <p:nvPicPr>
          <p:cNvPr id="2" name="Afbeelding 1" descr="Afbeelding met buitenshuis, tekst, plant, voertuig&#10;&#10;Automatisch gegenereerde beschrijving">
            <a:extLst>
              <a:ext uri="{FF2B5EF4-FFF2-40B4-BE49-F238E27FC236}">
                <a16:creationId xmlns:a16="http://schemas.microsoft.com/office/drawing/2014/main" id="{F1B11A93-76C1-8E87-DDAA-57B764C6D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9" y="3920644"/>
            <a:ext cx="2079941" cy="27732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371A68C-F1BE-BE16-B968-02EC6EF3DFD5}"/>
              </a:ext>
            </a:extLst>
          </p:cNvPr>
          <p:cNvSpPr txBox="1"/>
          <p:nvPr/>
        </p:nvSpPr>
        <p:spPr>
          <a:xfrm>
            <a:off x="5148064" y="17172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 het kader van de herdenking Boerenkrijg</a:t>
            </a:r>
          </a:p>
        </p:txBody>
      </p:sp>
    </p:spTree>
    <p:extLst>
      <p:ext uri="{BB962C8B-B14F-4D97-AF65-F5344CB8AC3E}">
        <p14:creationId xmlns:p14="http://schemas.microsoft.com/office/powerpoint/2010/main" val="21190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BCD1E73B-5E99-473B-9E8C-E7A08FAEFB40}"/>
              </a:ext>
            </a:extLst>
          </p:cNvPr>
          <p:cNvSpPr txBox="1"/>
          <p:nvPr/>
        </p:nvSpPr>
        <p:spPr>
          <a:xfrm>
            <a:off x="246228" y="916443"/>
            <a:ext cx="713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Heemkundige Kring Wissekerke :</a:t>
            </a:r>
          </a:p>
          <a:p>
            <a:r>
              <a:rPr lang="nl-NL" dirty="0"/>
              <a:t>Bazel (Kruibeke) : maart - april 2023</a:t>
            </a:r>
          </a:p>
        </p:txBody>
      </p:sp>
      <p:pic>
        <p:nvPicPr>
          <p:cNvPr id="5" name="Afbeelding 4" descr="Afbeelding met overdekt, muur, scène, meubels&#10;&#10;Automatisch gegenereerde beschrijving">
            <a:extLst>
              <a:ext uri="{FF2B5EF4-FFF2-40B4-BE49-F238E27FC236}">
                <a16:creationId xmlns:a16="http://schemas.microsoft.com/office/drawing/2014/main" id="{D98243D7-77D8-0818-B067-92AA7DCB3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8" y="1553298"/>
            <a:ext cx="5760640" cy="323800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3F4FA25-75C0-FE19-347F-BE4C380F12CC}"/>
              </a:ext>
            </a:extLst>
          </p:cNvPr>
          <p:cNvSpPr txBox="1"/>
          <p:nvPr/>
        </p:nvSpPr>
        <p:spPr>
          <a:xfrm>
            <a:off x="116868" y="4941168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Naar aanleiding van de 50 ste verjaardag van </a:t>
            </a:r>
          </a:p>
          <a:p>
            <a:r>
              <a:rPr lang="nl-NL" dirty="0"/>
              <a:t>de aanvang van de werken aan </a:t>
            </a:r>
          </a:p>
          <a:p>
            <a:r>
              <a:rPr lang="nl-NL" dirty="0"/>
              <a:t>de Kallosluis </a:t>
            </a:r>
          </a:p>
          <a:p>
            <a:endParaRPr lang="nl-NL" dirty="0"/>
          </a:p>
          <a:p>
            <a:r>
              <a:rPr lang="nl-NL" dirty="0"/>
              <a:t>1 april 1971</a:t>
            </a:r>
          </a:p>
        </p:txBody>
      </p:sp>
      <p:pic>
        <p:nvPicPr>
          <p:cNvPr id="3" name="Afbeelding 2" descr="Afbeelding met tekst, papier, Papierprodcut, brief&#10;&#10;Automatisch gegenereerde beschrijving">
            <a:extLst>
              <a:ext uri="{FF2B5EF4-FFF2-40B4-BE49-F238E27FC236}">
                <a16:creationId xmlns:a16="http://schemas.microsoft.com/office/drawing/2014/main" id="{BBA81259-03E5-703F-07CA-27C4E6002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14312" y="1198496"/>
            <a:ext cx="3561530" cy="2003361"/>
          </a:xfrm>
          <a:prstGeom prst="rect">
            <a:avLst/>
          </a:prstGeom>
        </p:spPr>
      </p:pic>
      <p:pic>
        <p:nvPicPr>
          <p:cNvPr id="11" name="Afbeelding 10" descr="Afbeelding met overdekt, vloer, interieurontwerp, kunst&#10;&#10;Automatisch gegenereerde beschrijving">
            <a:extLst>
              <a:ext uri="{FF2B5EF4-FFF2-40B4-BE49-F238E27FC236}">
                <a16:creationId xmlns:a16="http://schemas.microsoft.com/office/drawing/2014/main" id="{6D037939-9757-50F9-71E4-BC3F29569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4978400" cy="27990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FDE731E-8B0A-AAB0-285C-E911B7DA1D8A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Fototentoonstelling Waaslandhaven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0920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D3A4F-A707-E971-E98F-681D1BAB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0A9C059-F5C4-E17D-65AF-E4A4C1FF9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123B1A3-3903-C1C1-49F2-B9EB6447828B}"/>
              </a:ext>
            </a:extLst>
          </p:cNvPr>
          <p:cNvSpPr txBox="1">
            <a:spLocks/>
          </p:cNvSpPr>
          <p:nvPr/>
        </p:nvSpPr>
        <p:spPr>
          <a:xfrm>
            <a:off x="251052" y="-10234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Topstukken &gt;&gt;&gt;   MAS (Antwerpen) </a:t>
            </a:r>
            <a:endParaRPr lang="nl-NL" sz="1600" dirty="0"/>
          </a:p>
        </p:txBody>
      </p:sp>
      <p:pic>
        <p:nvPicPr>
          <p:cNvPr id="3" name="Afbeelding 2" descr="Afbeelding met overdekt, muur, meubels, bureau&#10;&#10;Automatisch gegenereerde beschrijving">
            <a:extLst>
              <a:ext uri="{FF2B5EF4-FFF2-40B4-BE49-F238E27FC236}">
                <a16:creationId xmlns:a16="http://schemas.microsoft.com/office/drawing/2014/main" id="{A2C9440B-CD0D-2110-D394-1016CC027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6872"/>
            <a:ext cx="5793652" cy="4097949"/>
          </a:xfrm>
          <a:prstGeom prst="rect">
            <a:avLst/>
          </a:prstGeom>
        </p:spPr>
      </p:pic>
      <p:pic>
        <p:nvPicPr>
          <p:cNvPr id="9" name="Afbeelding 8" descr="Afbeelding met kleding, persoon, muur, overdekt&#10;&#10;Automatisch gegenereerde beschrijving">
            <a:extLst>
              <a:ext uri="{FF2B5EF4-FFF2-40B4-BE49-F238E27FC236}">
                <a16:creationId xmlns:a16="http://schemas.microsoft.com/office/drawing/2014/main" id="{8CB4F10E-0173-BC76-103E-BBD250121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4" y="1361645"/>
            <a:ext cx="4829588" cy="501317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2CE5955-DA9F-4E57-5641-C778C0570272}"/>
              </a:ext>
            </a:extLst>
          </p:cNvPr>
          <p:cNvSpPr txBox="1"/>
          <p:nvPr/>
        </p:nvSpPr>
        <p:spPr>
          <a:xfrm>
            <a:off x="5121452" y="1260177"/>
            <a:ext cx="3748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Voorbereiding transport naar MAS (Topstukken tentoonstelling tot 25 februari 2024)</a:t>
            </a:r>
          </a:p>
        </p:txBody>
      </p:sp>
    </p:spTree>
    <p:extLst>
      <p:ext uri="{BB962C8B-B14F-4D97-AF65-F5344CB8AC3E}">
        <p14:creationId xmlns:p14="http://schemas.microsoft.com/office/powerpoint/2010/main" val="3931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1D9F-7564-78F9-54A0-5E0BB590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D89E9A4-2747-1DE3-83D2-40BA5DAF0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A022249-26A8-1B6D-39D6-B88242B2436B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Algemene Vergadering</a:t>
            </a:r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D28B28E-5A52-BEAD-4581-4B79331D8027}"/>
              </a:ext>
            </a:extLst>
          </p:cNvPr>
          <p:cNvSpPr txBox="1"/>
          <p:nvPr/>
        </p:nvSpPr>
        <p:spPr>
          <a:xfrm>
            <a:off x="3851920" y="79606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Prosperpolder november 2023</a:t>
            </a:r>
          </a:p>
        </p:txBody>
      </p:sp>
      <p:pic>
        <p:nvPicPr>
          <p:cNvPr id="7" name="Afbeelding 6" descr="Afbeelding met overdekt, staal, gebouw, metaal&#10;&#10;Automatisch gegenereerde beschrijving">
            <a:extLst>
              <a:ext uri="{FF2B5EF4-FFF2-40B4-BE49-F238E27FC236}">
                <a16:creationId xmlns:a16="http://schemas.microsoft.com/office/drawing/2014/main" id="{DF423E08-0B44-68ED-F51A-7A9861039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26" y="1844824"/>
            <a:ext cx="2899556" cy="3861048"/>
          </a:xfrm>
          <a:prstGeom prst="rect">
            <a:avLst/>
          </a:prstGeom>
        </p:spPr>
      </p:pic>
      <p:pic>
        <p:nvPicPr>
          <p:cNvPr id="11" name="Afbeelding 10" descr="Afbeelding met buitenshuis, hemel, landschap, grasland&#10;&#10;Automatisch gegenereerde beschrijving">
            <a:extLst>
              <a:ext uri="{FF2B5EF4-FFF2-40B4-BE49-F238E27FC236}">
                <a16:creationId xmlns:a16="http://schemas.microsoft.com/office/drawing/2014/main" id="{71A112BC-5D3C-044F-B964-580AB8138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5724128" cy="3163922"/>
          </a:xfrm>
          <a:prstGeom prst="rect">
            <a:avLst/>
          </a:prstGeom>
        </p:spPr>
      </p:pic>
      <p:pic>
        <p:nvPicPr>
          <p:cNvPr id="3" name="Afbeelding 2" descr="Afbeelding met muur, overdekt, meubels, houten&#10;&#10;Automatisch gegenereerde beschrijving">
            <a:extLst>
              <a:ext uri="{FF2B5EF4-FFF2-40B4-BE49-F238E27FC236}">
                <a16:creationId xmlns:a16="http://schemas.microsoft.com/office/drawing/2014/main" id="{D229A874-790E-CD6D-B5B4-5995F2D7D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5" y="1346999"/>
            <a:ext cx="5076056" cy="33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6000">
        <p14:ferris dir="l"/>
      </p:transition>
    </mc:Choice>
    <mc:Fallback>
      <p:transition spd="med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327B7-0251-D346-C65B-67283567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756A78A-272E-5325-9A6E-4DDFC9DF6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67336C8-822D-F319-F6E6-A57ACACA299A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27 oktober 2023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E73D7E-8455-CB27-4CEB-A702B95FA4A4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Oude bibliotheek</a:t>
            </a:r>
            <a:endParaRPr lang="nl-NL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49B43A-233B-8FB5-5305-156D44E6D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9530" y="2676327"/>
            <a:ext cx="4797152" cy="270209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0DE4041-4693-AE40-FF76-D4A0D9D94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01433" y="2681754"/>
            <a:ext cx="4808007" cy="2702100"/>
          </a:xfrm>
          <a:prstGeom prst="rect">
            <a:avLst/>
          </a:prstGeom>
        </p:spPr>
      </p:pic>
      <p:sp>
        <p:nvSpPr>
          <p:cNvPr id="9" name="Pijl: rechts 8">
            <a:extLst>
              <a:ext uri="{FF2B5EF4-FFF2-40B4-BE49-F238E27FC236}">
                <a16:creationId xmlns:a16="http://schemas.microsoft.com/office/drawing/2014/main" id="{94A18D53-C06F-2315-B947-47EAB48BEA3F}"/>
              </a:ext>
            </a:extLst>
          </p:cNvPr>
          <p:cNvSpPr/>
          <p:nvPr/>
        </p:nvSpPr>
        <p:spPr>
          <a:xfrm>
            <a:off x="3110644" y="3523320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8193701-5CD7-BA9E-0005-5B4A1FDB7C2B}"/>
              </a:ext>
            </a:extLst>
          </p:cNvPr>
          <p:cNvSpPr txBox="1"/>
          <p:nvPr/>
        </p:nvSpPr>
        <p:spPr>
          <a:xfrm>
            <a:off x="6986576" y="2250433"/>
            <a:ext cx="1874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Oude Bibliotheek</a:t>
            </a:r>
          </a:p>
          <a:p>
            <a:endParaRPr lang="nl-NL" dirty="0"/>
          </a:p>
          <a:p>
            <a:r>
              <a:rPr lang="nl-NL" dirty="0"/>
              <a:t>krijgt nieuwe look</a:t>
            </a:r>
          </a:p>
        </p:txBody>
      </p:sp>
    </p:spTree>
    <p:extLst>
      <p:ext uri="{BB962C8B-B14F-4D97-AF65-F5344CB8AC3E}">
        <p14:creationId xmlns:p14="http://schemas.microsoft.com/office/powerpoint/2010/main" val="1093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2D0D0-A4C7-48AF-939B-C5F43C05C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6B3F90D-EDD5-8D9C-C303-DD88C8FDEC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93AC2C1-85B1-ED63-C8CF-4EC1F9ADE7E3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27 oktober 2023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EB8E134-75A6-6281-698D-E91CF02D06CE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pic>
        <p:nvPicPr>
          <p:cNvPr id="5" name="Afbeelding 4" descr="Afbeelding met muur, overdekt, kleding, Menselijk gezicht&#10;&#10;Automatisch gegenereerde beschrijving">
            <a:extLst>
              <a:ext uri="{FF2B5EF4-FFF2-40B4-BE49-F238E27FC236}">
                <a16:creationId xmlns:a16="http://schemas.microsoft.com/office/drawing/2014/main" id="{45CE2E1B-9BCF-043F-ED35-4DE223DA9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5" y="1265192"/>
            <a:ext cx="4032790" cy="3024593"/>
          </a:xfrm>
          <a:prstGeom prst="rect">
            <a:avLst/>
          </a:prstGeom>
        </p:spPr>
      </p:pic>
      <p:pic>
        <p:nvPicPr>
          <p:cNvPr id="8" name="Afbeelding 7" descr="Afbeelding met overdekt, begrafenis, voedsel, vloer&#10;&#10;Automatisch gegenereerde beschrijving">
            <a:extLst>
              <a:ext uri="{FF2B5EF4-FFF2-40B4-BE49-F238E27FC236}">
                <a16:creationId xmlns:a16="http://schemas.microsoft.com/office/drawing/2014/main" id="{A42BFE58-649C-DF6A-F198-967A8E4CB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91544"/>
            <a:ext cx="3690156" cy="276761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855E074-A77E-BD32-8EDA-756021695154}"/>
              </a:ext>
            </a:extLst>
          </p:cNvPr>
          <p:cNvSpPr txBox="1"/>
          <p:nvPr/>
        </p:nvSpPr>
        <p:spPr>
          <a:xfrm>
            <a:off x="5364088" y="1814671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Openingsplechtigheid Curiosum museum in het Huis Janssens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FA99D9C-CDE7-EF43-8C56-147816C4E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75" y="4509120"/>
            <a:ext cx="4032790" cy="194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16B16-4F09-E3BF-BF38-DFBD294AC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B56413F-EB15-9A51-8374-B5DE19349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E7A0053-0A45-60F5-C875-392C83411895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28 oktober 2023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DC8630F-3ED2-3EB5-273B-95BBDB28E890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pic>
        <p:nvPicPr>
          <p:cNvPr id="3" name="Afbeelding 2" descr="Afbeelding met overdekt, muur, interieurontwerp, kamer&#10;&#10;Automatisch gegenereerde beschrijving">
            <a:extLst>
              <a:ext uri="{FF2B5EF4-FFF2-40B4-BE49-F238E27FC236}">
                <a16:creationId xmlns:a16="http://schemas.microsoft.com/office/drawing/2014/main" id="{414AC117-AD2B-2828-3FEB-9D7002F6D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799"/>
            <a:ext cx="4608512" cy="3456384"/>
          </a:xfrm>
          <a:prstGeom prst="rect">
            <a:avLst/>
          </a:prstGeom>
        </p:spPr>
      </p:pic>
      <p:pic>
        <p:nvPicPr>
          <p:cNvPr id="9" name="Afbeelding 8" descr="Afbeelding met gebouw, fiets, vloer&#10;&#10;Automatisch gegenereerde beschrijving">
            <a:extLst>
              <a:ext uri="{FF2B5EF4-FFF2-40B4-BE49-F238E27FC236}">
                <a16:creationId xmlns:a16="http://schemas.microsoft.com/office/drawing/2014/main" id="{60C2E598-D90A-A38B-D902-E3BC08DAD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0438" y="2210442"/>
            <a:ext cx="4653136" cy="348985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2303A80-D9DC-95D3-E3AF-05BE555D63DA}"/>
              </a:ext>
            </a:extLst>
          </p:cNvPr>
          <p:cNvSpPr txBox="1"/>
          <p:nvPr/>
        </p:nvSpPr>
        <p:spPr>
          <a:xfrm>
            <a:off x="611560" y="5415605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Ook hier al een Fietskapel ??????</a:t>
            </a:r>
          </a:p>
        </p:txBody>
      </p:sp>
    </p:spTree>
    <p:extLst>
      <p:ext uri="{BB962C8B-B14F-4D97-AF65-F5344CB8AC3E}">
        <p14:creationId xmlns:p14="http://schemas.microsoft.com/office/powerpoint/2010/main" val="19339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61AFF-6C19-A73A-F161-40F07B81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D5A539-9911-C94E-9254-5D5CF2D16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48B259E-7616-439E-D67D-5B6D4F5DF510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pic>
        <p:nvPicPr>
          <p:cNvPr id="8" name="Afbeelding 7" descr="Afbeelding met overdekt, vloer, gebouw, raam&#10;&#10;Automatisch gegenereerde beschrijving">
            <a:extLst>
              <a:ext uri="{FF2B5EF4-FFF2-40B4-BE49-F238E27FC236}">
                <a16:creationId xmlns:a16="http://schemas.microsoft.com/office/drawing/2014/main" id="{70F3CDAE-6D06-A358-A595-1EF9587FC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065595"/>
            <a:ext cx="5719363" cy="4293096"/>
          </a:xfrm>
          <a:prstGeom prst="rect">
            <a:avLst/>
          </a:prstGeom>
        </p:spPr>
      </p:pic>
      <p:pic>
        <p:nvPicPr>
          <p:cNvPr id="2" name="Afbeelding 1" descr="Afbeelding met overdekt, huis, plank, Planken&#10;&#10;Automatisch gegenereerde beschrijving">
            <a:extLst>
              <a:ext uri="{FF2B5EF4-FFF2-40B4-BE49-F238E27FC236}">
                <a16:creationId xmlns:a16="http://schemas.microsoft.com/office/drawing/2014/main" id="{DAE41BA4-EEC0-E8AA-8A0D-A6E6B3478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7308" y="2402794"/>
            <a:ext cx="4706833" cy="26475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9664A29-D1C7-504B-5721-8B202C9B56DC}"/>
              </a:ext>
            </a:extLst>
          </p:cNvPr>
          <p:cNvSpPr txBox="1"/>
          <p:nvPr/>
        </p:nvSpPr>
        <p:spPr>
          <a:xfrm>
            <a:off x="403424" y="5803438"/>
            <a:ext cx="8584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 “Oude KOKW bibliotheek” : </a:t>
            </a:r>
          </a:p>
          <a:p>
            <a:r>
              <a:rPr lang="nl-NL" dirty="0"/>
              <a:t>Ondertussen is Rudi De Clerck volop bezig om opnieuw de lege rekken te vullen </a:t>
            </a:r>
          </a:p>
        </p:txBody>
      </p:sp>
    </p:spTree>
    <p:extLst>
      <p:ext uri="{BB962C8B-B14F-4D97-AF65-F5344CB8AC3E}">
        <p14:creationId xmlns:p14="http://schemas.microsoft.com/office/powerpoint/2010/main" val="2251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09EEA-5728-E5A7-A982-7805ECD12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3929E45-455F-8F39-C236-021340D3E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928A9AC-291B-B226-35FF-1EC7AE82F820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28 oktober 2023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2E864D7-F712-F540-CA26-66E1E14C15C1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pic>
        <p:nvPicPr>
          <p:cNvPr id="2" name="Afbeelding 1" descr="Afbeelding met overdekt, vloer, meubels, muur&#10;&#10;Automatisch gegenereerde beschrijving">
            <a:extLst>
              <a:ext uri="{FF2B5EF4-FFF2-40B4-BE49-F238E27FC236}">
                <a16:creationId xmlns:a16="http://schemas.microsoft.com/office/drawing/2014/main" id="{18FAF13C-44A6-91DA-F416-5AD798808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46292"/>
            <a:ext cx="4844416" cy="3636340"/>
          </a:xfrm>
          <a:prstGeom prst="rect">
            <a:avLst/>
          </a:prstGeom>
        </p:spPr>
      </p:pic>
      <p:pic>
        <p:nvPicPr>
          <p:cNvPr id="3" name="Afbeelding 2" descr="Afbeelding met overdekt, kleding, persoon, muur&#10;&#10;Automatisch gegenereerde beschrijving">
            <a:extLst>
              <a:ext uri="{FF2B5EF4-FFF2-40B4-BE49-F238E27FC236}">
                <a16:creationId xmlns:a16="http://schemas.microsoft.com/office/drawing/2014/main" id="{EACF3B7C-0F08-7A04-EA6B-41BAC3CA8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98934"/>
            <a:ext cx="5138318" cy="28903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3FBBE54-30B2-C005-1CF2-D98C224CBAC3}"/>
              </a:ext>
            </a:extLst>
          </p:cNvPr>
          <p:cNvSpPr txBox="1"/>
          <p:nvPr/>
        </p:nvSpPr>
        <p:spPr>
          <a:xfrm>
            <a:off x="395536" y="476446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Bezoekers tijdens de open </a:t>
            </a:r>
            <a:r>
              <a:rPr lang="nl-NL" dirty="0" err="1"/>
              <a:t>deurdag</a:t>
            </a:r>
            <a:r>
              <a:rPr lang="nl-NL" dirty="0"/>
              <a:t> bij de opening van het Huis Janssens : Curiosum </a:t>
            </a:r>
          </a:p>
        </p:txBody>
      </p:sp>
    </p:spTree>
    <p:extLst>
      <p:ext uri="{BB962C8B-B14F-4D97-AF65-F5344CB8AC3E}">
        <p14:creationId xmlns:p14="http://schemas.microsoft.com/office/powerpoint/2010/main" val="149406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17 december 2023</a:t>
            </a:r>
          </a:p>
        </p:txBody>
      </p:sp>
      <p:pic>
        <p:nvPicPr>
          <p:cNvPr id="4" name="Afbeelding 3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38C1104E-771A-84C0-2A45-29BE1FFA6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4" y="1484784"/>
            <a:ext cx="3369808" cy="515719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9B8095-67BF-025D-2CE5-1D1AB22A87D3}"/>
              </a:ext>
            </a:extLst>
          </p:cNvPr>
          <p:cNvSpPr txBox="1"/>
          <p:nvPr/>
        </p:nvSpPr>
        <p:spPr>
          <a:xfrm>
            <a:off x="4283968" y="2153234"/>
            <a:ext cx="3369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Inhuldiging van de Vorsersruimte “Alfred Van der Gucht met aanwezigheid van de jarige (18 december) oud voorzitter </a:t>
            </a:r>
          </a:p>
        </p:txBody>
      </p:sp>
      <p:pic>
        <p:nvPicPr>
          <p:cNvPr id="3" name="Afbeelding 2" descr="Afbeelding met overdekt, muur, Vloermateriaal, interieurontwerp&#10;&#10;Automatisch gegenereerde beschrijving">
            <a:extLst>
              <a:ext uri="{FF2B5EF4-FFF2-40B4-BE49-F238E27FC236}">
                <a16:creationId xmlns:a16="http://schemas.microsoft.com/office/drawing/2014/main" id="{FF6161A7-A072-9EE1-C015-BE30A0FA5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75" y="3980034"/>
            <a:ext cx="4211960" cy="23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E3745-80B9-78CD-2A11-AC4EB5AC1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4F694A7-2C9B-FDA1-AF4C-015CE024C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9E99E8B-02BB-E046-7B94-4F0A671E8F7C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453ADD3-8615-A02F-54BD-FF850F5218FC}"/>
              </a:ext>
            </a:extLst>
          </p:cNvPr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17 december 2023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1500BE0-BA14-C771-4C15-784ED9557E9D}"/>
              </a:ext>
            </a:extLst>
          </p:cNvPr>
          <p:cNvSpPr txBox="1"/>
          <p:nvPr/>
        </p:nvSpPr>
        <p:spPr>
          <a:xfrm>
            <a:off x="6948264" y="1700808"/>
            <a:ext cx="20185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Inhuldiging van de Vorsersruimte “Alfred Van der Gucht met aanwezigheid van de jarige </a:t>
            </a:r>
          </a:p>
          <a:p>
            <a:endParaRPr lang="nl-NL" dirty="0"/>
          </a:p>
          <a:p>
            <a:r>
              <a:rPr lang="nl-NL" dirty="0"/>
              <a:t>(18 december) oud voorzitter </a:t>
            </a:r>
          </a:p>
        </p:txBody>
      </p:sp>
      <p:pic>
        <p:nvPicPr>
          <p:cNvPr id="7" name="Afbeelding 6" descr="Afbeelding met kleding, persoon, muur, schoeisel&#10;&#10;Automatisch gegenereerde beschrijving">
            <a:extLst>
              <a:ext uri="{FF2B5EF4-FFF2-40B4-BE49-F238E27FC236}">
                <a16:creationId xmlns:a16="http://schemas.microsoft.com/office/drawing/2014/main" id="{70E4EABB-688F-67A1-0F23-EB035BE77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6222238" cy="46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6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6000">
        <p14:ferris dir="l"/>
      </p:transition>
    </mc:Choice>
    <mc:Fallback>
      <p:transition spd="med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3CECD5B-77B3-7603-B001-DC4F09191DDC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ANNEX (Huis Janssens)</a:t>
            </a:r>
            <a:endParaRPr lang="nl-NL" sz="1600" dirty="0"/>
          </a:p>
        </p:txBody>
      </p:sp>
      <p:pic>
        <p:nvPicPr>
          <p:cNvPr id="7" name="Afbeelding 6" descr="Afbeelding met kleding, overdekt, persoon, schoeisel&#10;&#10;Automatisch gegenereerde beschrijving">
            <a:extLst>
              <a:ext uri="{FF2B5EF4-FFF2-40B4-BE49-F238E27FC236}">
                <a16:creationId xmlns:a16="http://schemas.microsoft.com/office/drawing/2014/main" id="{DDF16577-1A2A-39A3-A792-3289608B8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74439"/>
            <a:ext cx="3960440" cy="5280587"/>
          </a:xfrm>
          <a:prstGeom prst="rect">
            <a:avLst/>
          </a:prstGeom>
        </p:spPr>
      </p:pic>
      <p:pic>
        <p:nvPicPr>
          <p:cNvPr id="9" name="Afbeelding 8" descr="Afbeelding met overdekt, computer, plank, persoon&#10;&#10;Automatisch gegenereerde beschrijving">
            <a:extLst>
              <a:ext uri="{FF2B5EF4-FFF2-40B4-BE49-F238E27FC236}">
                <a16:creationId xmlns:a16="http://schemas.microsoft.com/office/drawing/2014/main" id="{D4CDFE89-85B1-6BAE-81A9-7FC64489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89" y="2869434"/>
            <a:ext cx="4764021" cy="357301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B2C4C5E-D696-B438-039F-D240622C7D08}"/>
              </a:ext>
            </a:extLst>
          </p:cNvPr>
          <p:cNvSpPr txBox="1"/>
          <p:nvPr/>
        </p:nvSpPr>
        <p:spPr>
          <a:xfrm>
            <a:off x="4352906" y="141052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Meermaals holderdebolder verzoek tot verhuizen</a:t>
            </a:r>
          </a:p>
        </p:txBody>
      </p:sp>
    </p:spTree>
    <p:extLst>
      <p:ext uri="{BB962C8B-B14F-4D97-AF65-F5344CB8AC3E}">
        <p14:creationId xmlns:p14="http://schemas.microsoft.com/office/powerpoint/2010/main" val="3711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CD1E73B-5E99-473B-9E8C-E7A08FAEFB40}"/>
              </a:ext>
            </a:extLst>
          </p:cNvPr>
          <p:cNvSpPr txBox="1"/>
          <p:nvPr/>
        </p:nvSpPr>
        <p:spPr>
          <a:xfrm>
            <a:off x="2555776" y="916443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Sint-Niklaas :  12 maart 2023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FDE731E-8B0A-AAB0-285C-E911B7DA1D8A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Naambordjes Waterlopen</a:t>
            </a:r>
            <a:endParaRPr lang="nl-NL" sz="1600" dirty="0"/>
          </a:p>
        </p:txBody>
      </p:sp>
      <p:pic>
        <p:nvPicPr>
          <p:cNvPr id="4" name="Afbeelding 3" descr="Afbeelding met buitenshuis, kleding, person, persoon&#10;&#10;Automatisch gegenereerde beschrijving">
            <a:extLst>
              <a:ext uri="{FF2B5EF4-FFF2-40B4-BE49-F238E27FC236}">
                <a16:creationId xmlns:a16="http://schemas.microsoft.com/office/drawing/2014/main" id="{18C8B7BD-3F2E-EE33-CCE5-996E9469E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6" y="1628800"/>
            <a:ext cx="4379979" cy="3284984"/>
          </a:xfrm>
          <a:prstGeom prst="rect">
            <a:avLst/>
          </a:prstGeom>
        </p:spPr>
      </p:pic>
      <p:pic>
        <p:nvPicPr>
          <p:cNvPr id="10" name="Afbeelding 9" descr="Afbeelding met buitenshuis, kleding, tekst, persoon&#10;&#10;Automatisch gegenereerde beschrijving">
            <a:extLst>
              <a:ext uri="{FF2B5EF4-FFF2-40B4-BE49-F238E27FC236}">
                <a16:creationId xmlns:a16="http://schemas.microsoft.com/office/drawing/2014/main" id="{29B175FC-1029-0F9A-DBFC-0797AAB9B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42585"/>
            <a:ext cx="3466833" cy="46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7CB1B-85DC-AEF8-5378-7C0933E49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3EA82D1-599C-467A-2FB1-1A052A288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pic>
        <p:nvPicPr>
          <p:cNvPr id="3" name="Afbeelding 2" descr="Afbeelding met plank, overdekt, meubels, Planken&#10;&#10;Automatisch gegenereerde beschrijving">
            <a:extLst>
              <a:ext uri="{FF2B5EF4-FFF2-40B4-BE49-F238E27FC236}">
                <a16:creationId xmlns:a16="http://schemas.microsoft.com/office/drawing/2014/main" id="{5D529500-12C2-DF69-5409-D5576BD35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248472" cy="5660942"/>
          </a:xfrm>
          <a:prstGeom prst="rect">
            <a:avLst/>
          </a:prstGeom>
        </p:spPr>
      </p:pic>
      <p:pic>
        <p:nvPicPr>
          <p:cNvPr id="7" name="Afbeelding 6" descr="Afbeelding met kleding, schoeisel, persoon, overdekt&#10;&#10;Automatisch gegenereerde beschrijving">
            <a:extLst>
              <a:ext uri="{FF2B5EF4-FFF2-40B4-BE49-F238E27FC236}">
                <a16:creationId xmlns:a16="http://schemas.microsoft.com/office/drawing/2014/main" id="{1F4D2D0C-AC9E-74F4-4717-F2DC7AC68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88135"/>
            <a:ext cx="2728414" cy="363788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60E4594-A2FD-E14A-1A3E-9E8B0F426CEC}"/>
              </a:ext>
            </a:extLst>
          </p:cNvPr>
          <p:cNvSpPr txBox="1"/>
          <p:nvPr/>
        </p:nvSpPr>
        <p:spPr>
          <a:xfrm>
            <a:off x="5052390" y="134076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Ontruimen Annex I en II  in functie van HVAC </a:t>
            </a:r>
            <a:br>
              <a:rPr lang="nl-NL" dirty="0"/>
            </a:br>
            <a:r>
              <a:rPr lang="nl-NL" b="1" dirty="0" err="1"/>
              <a:t>heating</a:t>
            </a:r>
            <a:r>
              <a:rPr lang="nl-NL" b="1" dirty="0"/>
              <a:t>, </a:t>
            </a:r>
            <a:r>
              <a:rPr lang="nl-NL" b="1" dirty="0" err="1"/>
              <a:t>ventilation</a:t>
            </a:r>
            <a:r>
              <a:rPr lang="nl-NL" b="1" dirty="0"/>
              <a:t> en airconditioning</a:t>
            </a:r>
            <a:r>
              <a:rPr lang="nl-NL" dirty="0"/>
              <a:t>.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D6021A5-6B22-6D21-811B-80CADBC6A501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ANNEX (Huis Janssens)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3797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3D92F-32E2-8BC5-1CE2-551A9959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2F726A-8A89-C491-9EDA-8434D0235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C0F4FA1-E0E5-9EB3-5478-E1D058219AC0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15 april 2023</a:t>
            </a:r>
          </a:p>
        </p:txBody>
      </p:sp>
      <p:pic>
        <p:nvPicPr>
          <p:cNvPr id="3" name="Afbeelding 2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7AF9F03B-F7DC-120C-A3B6-547CB7345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1628800"/>
            <a:ext cx="5436096" cy="3061999"/>
          </a:xfrm>
          <a:prstGeom prst="rect">
            <a:avLst/>
          </a:prstGeom>
        </p:spPr>
      </p:pic>
      <p:pic>
        <p:nvPicPr>
          <p:cNvPr id="9" name="Afbeelding 8" descr="Afbeelding met tekst, Plan, Parallel, schematisch&#10;&#10;Automatisch gegenereerde beschrijving">
            <a:extLst>
              <a:ext uri="{FF2B5EF4-FFF2-40B4-BE49-F238E27FC236}">
                <a16:creationId xmlns:a16="http://schemas.microsoft.com/office/drawing/2014/main" id="{797A051B-86FA-F996-6957-C9F59963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57" y="3429000"/>
            <a:ext cx="5508104" cy="310255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C066DC7-379F-5586-A6F8-5DF32D7AAE59}"/>
              </a:ext>
            </a:extLst>
          </p:cNvPr>
          <p:cNvSpPr txBox="1"/>
          <p:nvPr/>
        </p:nvSpPr>
        <p:spPr>
          <a:xfrm>
            <a:off x="157369" y="5199907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Ontruimen Annex I in functie van HVAC </a:t>
            </a:r>
            <a:r>
              <a:rPr lang="nl-NL" b="1" dirty="0" err="1"/>
              <a:t>heating</a:t>
            </a:r>
            <a:r>
              <a:rPr lang="nl-NL" b="1" dirty="0"/>
              <a:t>, </a:t>
            </a:r>
            <a:r>
              <a:rPr lang="nl-NL" b="1" dirty="0" err="1"/>
              <a:t>ventilation</a:t>
            </a:r>
            <a:r>
              <a:rPr lang="nl-NL" b="1" dirty="0"/>
              <a:t> en airconditioning</a:t>
            </a:r>
            <a:r>
              <a:rPr lang="nl-NL" dirty="0"/>
              <a:t>.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921E565-CA87-F6CC-95D7-524166D7993B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ANNEX (Huis Janssens)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601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99842-C989-EDCC-4D0E-140522FA1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44E43FA-3671-F4AF-1FE6-47FB3050B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C50A20C-7948-955F-B469-6113A9113338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15 april 2023</a:t>
            </a:r>
          </a:p>
        </p:txBody>
      </p:sp>
      <p:pic>
        <p:nvPicPr>
          <p:cNvPr id="5" name="Afbeelding 4" descr="Afbeelding met overdekt, huis, gips, vervormen&#10;&#10;Automatisch gegenereerde beschrijving">
            <a:extLst>
              <a:ext uri="{FF2B5EF4-FFF2-40B4-BE49-F238E27FC236}">
                <a16:creationId xmlns:a16="http://schemas.microsoft.com/office/drawing/2014/main" id="{27733BC0-B63B-65C4-96AC-C1265CD76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5514" y="2406825"/>
            <a:ext cx="5133853" cy="2891753"/>
          </a:xfrm>
          <a:prstGeom prst="rect">
            <a:avLst/>
          </a:prstGeom>
        </p:spPr>
      </p:pic>
      <p:pic>
        <p:nvPicPr>
          <p:cNvPr id="10" name="Afbeelding 9" descr="Afbeelding met overdekt, huis, kleding, persoon&#10;&#10;Automatisch gegenereerde beschrijving">
            <a:extLst>
              <a:ext uri="{FF2B5EF4-FFF2-40B4-BE49-F238E27FC236}">
                <a16:creationId xmlns:a16="http://schemas.microsoft.com/office/drawing/2014/main" id="{55590D4B-88BD-067C-04BA-17AAF2C85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27" y="3861115"/>
            <a:ext cx="4518643" cy="254522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569444E-9B0C-650E-2188-82C2016E9480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ANNEX (Huis Janssens)</a:t>
            </a:r>
            <a:endParaRPr lang="nl-NL" sz="16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078F00D-DEE6-A99E-59DD-FB6881AB4F38}"/>
              </a:ext>
            </a:extLst>
          </p:cNvPr>
          <p:cNvSpPr txBox="1"/>
          <p:nvPr/>
        </p:nvSpPr>
        <p:spPr>
          <a:xfrm>
            <a:off x="3635394" y="1691844"/>
            <a:ext cx="5257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Dringend ontruimen Annex I in functie van HVAC </a:t>
            </a:r>
            <a:r>
              <a:rPr lang="nl-NL" b="1" dirty="0" err="1"/>
              <a:t>heating</a:t>
            </a:r>
            <a:r>
              <a:rPr lang="nl-NL" b="1" dirty="0"/>
              <a:t>, </a:t>
            </a:r>
            <a:r>
              <a:rPr lang="nl-NL" b="1" dirty="0" err="1"/>
              <a:t>ventilation</a:t>
            </a:r>
            <a:r>
              <a:rPr lang="nl-NL" b="1" dirty="0"/>
              <a:t> en airconditioning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/>
              <a:t>Die dan wel nog een tijdje op zich liet wachten       (en nog steeds !!!)</a:t>
            </a:r>
          </a:p>
        </p:txBody>
      </p:sp>
    </p:spTree>
    <p:extLst>
      <p:ext uri="{BB962C8B-B14F-4D97-AF65-F5344CB8AC3E}">
        <p14:creationId xmlns:p14="http://schemas.microsoft.com/office/powerpoint/2010/main" val="18231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0352D-02AA-2D7C-9A27-7F3A0CC4A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2E305C0-C214-2D8D-1DEF-DA79FEA84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72F57BA-9F7A-9B04-00DF-635BAEE5A873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12 april 2023</a:t>
            </a:r>
          </a:p>
        </p:txBody>
      </p:sp>
      <p:pic>
        <p:nvPicPr>
          <p:cNvPr id="13" name="Afbeelding 12" descr="Afbeelding met gebouw, buitenshuis, wiel, Landvoertuig&#10;&#10;Automatisch gegenereerde beschrijving">
            <a:extLst>
              <a:ext uri="{FF2B5EF4-FFF2-40B4-BE49-F238E27FC236}">
                <a16:creationId xmlns:a16="http://schemas.microsoft.com/office/drawing/2014/main" id="{1CB78D83-868A-5C74-8DBC-E76944D91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" y="1365506"/>
            <a:ext cx="5921896" cy="3331067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2B66F371-08EF-2C88-C288-8BAB60F2FA11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pic>
        <p:nvPicPr>
          <p:cNvPr id="10" name="Afbeelding 9" descr="Afbeelding met overdekt, muur, Vloermateriaal, interieurontwerp&#10;&#10;Automatisch gegenereerde beschrijving">
            <a:extLst>
              <a:ext uri="{FF2B5EF4-FFF2-40B4-BE49-F238E27FC236}">
                <a16:creationId xmlns:a16="http://schemas.microsoft.com/office/drawing/2014/main" id="{62AFEE3B-2668-B785-1403-252128714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5076056" cy="285528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5A060B1-F77D-73DB-60B7-E410CD4E4BC7}"/>
              </a:ext>
            </a:extLst>
          </p:cNvPr>
          <p:cNvSpPr txBox="1"/>
          <p:nvPr/>
        </p:nvSpPr>
        <p:spPr>
          <a:xfrm>
            <a:off x="179766" y="491610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Aankomst van het nieuwe meubilair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9B292DB-897E-AC89-5C64-3270EC31E1E8}"/>
              </a:ext>
            </a:extLst>
          </p:cNvPr>
          <p:cNvSpPr txBox="1"/>
          <p:nvPr/>
        </p:nvSpPr>
        <p:spPr>
          <a:xfrm>
            <a:off x="1203069" y="589173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Vorserslokaal &gt;&gt;&gt;&gt;&gt;</a:t>
            </a:r>
          </a:p>
        </p:txBody>
      </p:sp>
    </p:spTree>
    <p:extLst>
      <p:ext uri="{BB962C8B-B14F-4D97-AF65-F5344CB8AC3E}">
        <p14:creationId xmlns:p14="http://schemas.microsoft.com/office/powerpoint/2010/main" val="19531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1DEFF-7574-F36E-1BEF-96016F599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15C8ECE-05C4-925A-87A4-FD564BFDC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B87A459-8E2A-96B8-1469-A93C652F2E5C}"/>
              </a:ext>
            </a:extLst>
          </p:cNvPr>
          <p:cNvSpPr txBox="1"/>
          <p:nvPr/>
        </p:nvSpPr>
        <p:spPr>
          <a:xfrm>
            <a:off x="5004048" y="6588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12 april 2023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26155A-FAEE-C148-C23A-4B4EFA4B78C5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</a:t>
            </a:r>
            <a:r>
              <a:rPr lang="nl-NL" sz="2000" dirty="0"/>
              <a:t>(tweede verdieping)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905F77F-190E-8BE9-EAF0-C7DDBC3726FD}"/>
              </a:ext>
            </a:extLst>
          </p:cNvPr>
          <p:cNvSpPr txBox="1"/>
          <p:nvPr/>
        </p:nvSpPr>
        <p:spPr>
          <a:xfrm>
            <a:off x="397475" y="5038187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Aankomst van het nieuw meubilair KOKW</a:t>
            </a:r>
          </a:p>
        </p:txBody>
      </p:sp>
      <p:pic>
        <p:nvPicPr>
          <p:cNvPr id="5" name="Afbeelding 4" descr="Afbeelding met overdekt, muur, meubels, vloer&#10;&#10;Automatisch gegenereerde beschrijving">
            <a:extLst>
              <a:ext uri="{FF2B5EF4-FFF2-40B4-BE49-F238E27FC236}">
                <a16:creationId xmlns:a16="http://schemas.microsoft.com/office/drawing/2014/main" id="{6FF16A73-0EBF-4A08-A28B-52F6126BB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38" y="3573016"/>
            <a:ext cx="5209499" cy="2930343"/>
          </a:xfrm>
          <a:prstGeom prst="rect">
            <a:avLst/>
          </a:prstGeom>
        </p:spPr>
      </p:pic>
      <p:pic>
        <p:nvPicPr>
          <p:cNvPr id="2" name="Afbeelding 1" descr="Afbeelding met muur, meubels, overdekt, Vloermateriaal&#10;&#10;Automatisch gegenereerde beschrijving">
            <a:extLst>
              <a:ext uri="{FF2B5EF4-FFF2-40B4-BE49-F238E27FC236}">
                <a16:creationId xmlns:a16="http://schemas.microsoft.com/office/drawing/2014/main" id="{B3CB4EC7-583A-B09C-438C-71F18F24A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219728"/>
            <a:ext cx="5975822" cy="336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3214E-E9A7-9419-0ACE-1179EB8C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75E9A12-A9E8-0E1C-DDA5-E81EE001C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pic>
        <p:nvPicPr>
          <p:cNvPr id="3" name="Afbeelding 2" descr="Afbeelding met meubels, overdekt, vloer, muur&#10;&#10;Automatisch gegenereerde beschrijving">
            <a:extLst>
              <a:ext uri="{FF2B5EF4-FFF2-40B4-BE49-F238E27FC236}">
                <a16:creationId xmlns:a16="http://schemas.microsoft.com/office/drawing/2014/main" id="{ECEFBB5D-9A17-09BD-4484-B60E8CBAD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2900921" cy="5157192"/>
          </a:xfrm>
          <a:prstGeom prst="rect">
            <a:avLst/>
          </a:prstGeom>
        </p:spPr>
      </p:pic>
      <p:pic>
        <p:nvPicPr>
          <p:cNvPr id="9" name="Afbeelding 8" descr="Afbeelding met overdekt, muur, meubels, tekst&#10;&#10;Automatisch gegenereerde beschrijving">
            <a:extLst>
              <a:ext uri="{FF2B5EF4-FFF2-40B4-BE49-F238E27FC236}">
                <a16:creationId xmlns:a16="http://schemas.microsoft.com/office/drawing/2014/main" id="{1F6A80D3-D09E-999C-2776-BFE893056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99" y="1296183"/>
            <a:ext cx="5215973" cy="391452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7A353EA-AC4E-11C5-4778-DB2170EA5864}"/>
              </a:ext>
            </a:extLst>
          </p:cNvPr>
          <p:cNvSpPr txBox="1"/>
          <p:nvPr/>
        </p:nvSpPr>
        <p:spPr>
          <a:xfrm>
            <a:off x="3604499" y="5445224"/>
            <a:ext cx="492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ruimte kan zowel voor vergaderlokaal als voor voordrachten (en AV) gebruikt worden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1E51A12-D7CA-4F45-53AE-2E716DE06CBB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</a:t>
            </a:r>
            <a:r>
              <a:rPr lang="nl-NL" sz="2000" dirty="0"/>
              <a:t>(tweede verdieping)</a:t>
            </a:r>
          </a:p>
        </p:txBody>
      </p:sp>
    </p:spTree>
    <p:extLst>
      <p:ext uri="{BB962C8B-B14F-4D97-AF65-F5344CB8AC3E}">
        <p14:creationId xmlns:p14="http://schemas.microsoft.com/office/powerpoint/2010/main" val="572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E8F07-B701-4E47-ED7D-08F80FE7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6A15169-F042-8FDE-F8AE-3FFB7A166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pic>
        <p:nvPicPr>
          <p:cNvPr id="5" name="Afbeelding 4" descr="Afbeelding met overdekt, muur, plafond, tafel&#10;&#10;Automatisch gegenereerde beschrijving">
            <a:extLst>
              <a:ext uri="{FF2B5EF4-FFF2-40B4-BE49-F238E27FC236}">
                <a16:creationId xmlns:a16="http://schemas.microsoft.com/office/drawing/2014/main" id="{7F110956-9D7F-B433-9847-F99AD7D9C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93027"/>
            <a:ext cx="6225209" cy="4671946"/>
          </a:xfrm>
          <a:prstGeom prst="rect">
            <a:avLst/>
          </a:prstGeom>
        </p:spPr>
      </p:pic>
      <p:pic>
        <p:nvPicPr>
          <p:cNvPr id="8" name="Afbeelding 7" descr="Afbeelding met overdekt, muur, plafond, vloer&#10;&#10;Automatisch gegenereerde beschrijving">
            <a:extLst>
              <a:ext uri="{FF2B5EF4-FFF2-40B4-BE49-F238E27FC236}">
                <a16:creationId xmlns:a16="http://schemas.microsoft.com/office/drawing/2014/main" id="{4C35E342-88BF-9EDB-A5B8-A9067FB6B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12009"/>
            <a:ext cx="4304184" cy="323024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D3A19AB-66EC-EF33-3FE6-8D0915815186}"/>
              </a:ext>
            </a:extLst>
          </p:cNvPr>
          <p:cNvSpPr txBox="1"/>
          <p:nvPr/>
        </p:nvSpPr>
        <p:spPr>
          <a:xfrm>
            <a:off x="191700" y="5877272"/>
            <a:ext cx="402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 Janssens 2 de verdieping</a:t>
            </a:r>
          </a:p>
          <a:p>
            <a:r>
              <a:rPr lang="nl-NL" dirty="0"/>
              <a:t>Maatschappelijke zetel van de KOKW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B9B5D16-7677-A0E0-7831-1F0B77849DC5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</a:t>
            </a:r>
            <a:r>
              <a:rPr lang="nl-NL" sz="2000" dirty="0"/>
              <a:t>(tweede verdieping)</a:t>
            </a:r>
          </a:p>
        </p:txBody>
      </p:sp>
    </p:spTree>
    <p:extLst>
      <p:ext uri="{BB962C8B-B14F-4D97-AF65-F5344CB8AC3E}">
        <p14:creationId xmlns:p14="http://schemas.microsoft.com/office/powerpoint/2010/main" val="82947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EB63A-4862-ECD6-2488-548E0EE1B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6AAD99E-D14E-EC13-17D0-3BAA612C8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5011EC5-9684-BC17-D8F9-2993D331079E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15 april 2023</a:t>
            </a:r>
          </a:p>
        </p:txBody>
      </p:sp>
      <p:pic>
        <p:nvPicPr>
          <p:cNvPr id="5" name="Afbeelding 4" descr="Afbeelding met overdekt, muur, vloer, kamer&#10;&#10;Automatisch gegenereerde beschrijving">
            <a:extLst>
              <a:ext uri="{FF2B5EF4-FFF2-40B4-BE49-F238E27FC236}">
                <a16:creationId xmlns:a16="http://schemas.microsoft.com/office/drawing/2014/main" id="{04CA277F-C4A2-BFF1-5653-D84FFD5B3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0528"/>
            <a:ext cx="7661448" cy="430956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91B8BED-C138-ED4D-4F27-B76A6BD8C247}"/>
              </a:ext>
            </a:extLst>
          </p:cNvPr>
          <p:cNvSpPr txBox="1"/>
          <p:nvPr/>
        </p:nvSpPr>
        <p:spPr>
          <a:xfrm>
            <a:off x="755576" y="5970743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Het secretariaat van de vereniging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8437748-5FE6-F40B-586B-E950F2B614F8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</a:t>
            </a:r>
            <a:r>
              <a:rPr lang="nl-NL" sz="2000" dirty="0"/>
              <a:t>(tweede verdieping)</a:t>
            </a:r>
          </a:p>
        </p:txBody>
      </p:sp>
    </p:spTree>
    <p:extLst>
      <p:ext uri="{BB962C8B-B14F-4D97-AF65-F5344CB8AC3E}">
        <p14:creationId xmlns:p14="http://schemas.microsoft.com/office/powerpoint/2010/main" val="1184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598DD-94EB-BA8A-9082-16D53646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78AD935-9DD9-5EA6-1420-D4A07069D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690BDCC-7538-71DB-C791-B55A6DE18D35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6 mei 2023</a:t>
            </a:r>
          </a:p>
        </p:txBody>
      </p:sp>
      <p:pic>
        <p:nvPicPr>
          <p:cNvPr id="10" name="Afbeelding 9" descr="Afbeelding met overdekt, kleding, persoon, Menselijk gezicht&#10;&#10;Automatisch gegenereerde beschrijving">
            <a:extLst>
              <a:ext uri="{FF2B5EF4-FFF2-40B4-BE49-F238E27FC236}">
                <a16:creationId xmlns:a16="http://schemas.microsoft.com/office/drawing/2014/main" id="{4905B4D6-41C4-FC7D-1496-24B4F55C3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484784"/>
            <a:ext cx="7923151" cy="445677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E16224F-73DE-846D-B98C-124E29C50AEF}"/>
              </a:ext>
            </a:extLst>
          </p:cNvPr>
          <p:cNvSpPr txBox="1"/>
          <p:nvPr/>
        </p:nvSpPr>
        <p:spPr>
          <a:xfrm>
            <a:off x="755576" y="5970743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eerste vergadering van de Bestuursraad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DB62917-E11E-AC0F-1A7F-51CCF5F8AE54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</a:t>
            </a:r>
            <a:r>
              <a:rPr lang="nl-NL" sz="2000" dirty="0"/>
              <a:t>(tweede verdieping)</a:t>
            </a:r>
          </a:p>
        </p:txBody>
      </p:sp>
    </p:spTree>
    <p:extLst>
      <p:ext uri="{BB962C8B-B14F-4D97-AF65-F5344CB8AC3E}">
        <p14:creationId xmlns:p14="http://schemas.microsoft.com/office/powerpoint/2010/main" val="28778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BC35-1A9A-F4F5-9058-C699E0216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7EDE0B9-552B-952C-847D-625700D24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5717B04-78D4-B4B6-1AAE-0EBD8CD32F4D}"/>
              </a:ext>
            </a:extLst>
          </p:cNvPr>
          <p:cNvSpPr txBox="1"/>
          <p:nvPr/>
        </p:nvSpPr>
        <p:spPr>
          <a:xfrm>
            <a:off x="5148064" y="9164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6 mei 2023</a:t>
            </a:r>
          </a:p>
        </p:txBody>
      </p:sp>
      <p:pic>
        <p:nvPicPr>
          <p:cNvPr id="3" name="Afbeelding 2" descr="Afbeelding met kleding, persoon, muur, glimlach&#10;&#10;Automatisch gegenereerde beschrijving">
            <a:extLst>
              <a:ext uri="{FF2B5EF4-FFF2-40B4-BE49-F238E27FC236}">
                <a16:creationId xmlns:a16="http://schemas.microsoft.com/office/drawing/2014/main" id="{E32EA464-0747-7049-0CBA-36CCE2DBB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6228184" cy="3503354"/>
          </a:xfrm>
          <a:prstGeom prst="rect">
            <a:avLst/>
          </a:prstGeom>
        </p:spPr>
      </p:pic>
      <p:pic>
        <p:nvPicPr>
          <p:cNvPr id="9" name="Afbeelding 8" descr="Afbeelding met kleding, persoon, muur, overdekt&#10;&#10;Automatisch gegenereerde beschrijving">
            <a:extLst>
              <a:ext uri="{FF2B5EF4-FFF2-40B4-BE49-F238E27FC236}">
                <a16:creationId xmlns:a16="http://schemas.microsoft.com/office/drawing/2014/main" id="{2FE6F24E-E32C-36E6-EA4F-25CC8AD2B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10827"/>
            <a:ext cx="4427984" cy="249074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3F4C521-A7A8-6686-9230-69DBFA716A39}"/>
              </a:ext>
            </a:extLst>
          </p:cNvPr>
          <p:cNvSpPr txBox="1"/>
          <p:nvPr/>
        </p:nvSpPr>
        <p:spPr>
          <a:xfrm>
            <a:off x="431032" y="5321827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Voorzitter, bestuursraad en </a:t>
            </a:r>
            <a:br>
              <a:rPr lang="nl-NL" dirty="0"/>
            </a:br>
            <a:r>
              <a:rPr lang="nl-NL" dirty="0"/>
              <a:t>de commissaris tijdens de eerste </a:t>
            </a:r>
            <a:br>
              <a:rPr lang="nl-NL" dirty="0"/>
            </a:br>
            <a:r>
              <a:rPr lang="nl-NL" dirty="0"/>
              <a:t>gebruik dag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69D0C0F-A2B1-C878-9BC4-1053C7A6136D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</a:t>
            </a:r>
            <a:r>
              <a:rPr lang="nl-NL" sz="2000" dirty="0"/>
              <a:t>(tweede verdieping)</a:t>
            </a:r>
          </a:p>
        </p:txBody>
      </p:sp>
    </p:spTree>
    <p:extLst>
      <p:ext uri="{BB962C8B-B14F-4D97-AF65-F5344CB8AC3E}">
        <p14:creationId xmlns:p14="http://schemas.microsoft.com/office/powerpoint/2010/main" val="225533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Algemene Vergadering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4283968" y="73325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Sint Niklaas  19 maart 2023</a:t>
            </a:r>
          </a:p>
        </p:txBody>
      </p:sp>
      <p:pic>
        <p:nvPicPr>
          <p:cNvPr id="5" name="Afbeelding 4" descr="Afbeelding met overdekt, kleding, muur, meubels&#10;&#10;Automatisch gegenereerde beschrijving">
            <a:extLst>
              <a:ext uri="{FF2B5EF4-FFF2-40B4-BE49-F238E27FC236}">
                <a16:creationId xmlns:a16="http://schemas.microsoft.com/office/drawing/2014/main" id="{14CC1BB3-1C15-2260-04F8-BC4E0E9DB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13396"/>
            <a:ext cx="4608512" cy="3072341"/>
          </a:xfrm>
          <a:prstGeom prst="rect">
            <a:avLst/>
          </a:prstGeom>
        </p:spPr>
      </p:pic>
      <p:pic>
        <p:nvPicPr>
          <p:cNvPr id="10" name="Afbeelding 9" descr="Afbeelding met kleding, persoon, meubels, overdekt&#10;&#10;Automatisch gegenereerde beschrijving">
            <a:extLst>
              <a:ext uri="{FF2B5EF4-FFF2-40B4-BE49-F238E27FC236}">
                <a16:creationId xmlns:a16="http://schemas.microsoft.com/office/drawing/2014/main" id="{87977097-20DF-16FC-9E11-D325A216A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4" y="1196752"/>
            <a:ext cx="4683612" cy="31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D6C75-080F-54B2-AE97-713A6953F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3575EF4-88E8-F0B1-A6AF-6C5A2C69D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11A63A5-769F-0E43-3B66-70B61D4F9ECB}"/>
              </a:ext>
            </a:extLst>
          </p:cNvPr>
          <p:cNvSpPr txBox="1"/>
          <p:nvPr/>
        </p:nvSpPr>
        <p:spPr>
          <a:xfrm>
            <a:off x="5148064" y="916443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6 mei 2023</a:t>
            </a:r>
          </a:p>
          <a:p>
            <a:endParaRPr lang="nl-NL" dirty="0"/>
          </a:p>
          <a:p>
            <a:r>
              <a:rPr lang="nl-NL" dirty="0"/>
              <a:t>en OMD 10-09-2023</a:t>
            </a:r>
          </a:p>
        </p:txBody>
      </p:sp>
      <p:pic>
        <p:nvPicPr>
          <p:cNvPr id="9" name="Afbeelding 8" descr="Afbeelding met kleding, Retrostijl, Menselijk gezicht, vrouw&#10;&#10;Automatisch gegenereerde beschrijving">
            <a:extLst>
              <a:ext uri="{FF2B5EF4-FFF2-40B4-BE49-F238E27FC236}">
                <a16:creationId xmlns:a16="http://schemas.microsoft.com/office/drawing/2014/main" id="{8E4208ED-6187-AA3B-F49C-77D9DBDE5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3" y="877227"/>
            <a:ext cx="3661744" cy="582204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EC12E77-1AA5-6CCF-173D-28026DAC19DA}"/>
              </a:ext>
            </a:extLst>
          </p:cNvPr>
          <p:cNvSpPr txBox="1"/>
          <p:nvPr/>
        </p:nvSpPr>
        <p:spPr>
          <a:xfrm>
            <a:off x="4355976" y="5246213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Besloten werd toen dit lokaal te noemen </a:t>
            </a:r>
            <a:br>
              <a:rPr lang="nl-NL" dirty="0"/>
            </a:br>
            <a:r>
              <a:rPr lang="nl-NL" dirty="0"/>
              <a:t>naar de vrouw van A. Janssens </a:t>
            </a:r>
          </a:p>
          <a:p>
            <a:endParaRPr lang="nl-NL" dirty="0"/>
          </a:p>
          <a:p>
            <a:r>
              <a:rPr lang="nl-NL" dirty="0" err="1"/>
              <a:t>Coleta</a:t>
            </a:r>
            <a:r>
              <a:rPr lang="nl-NL" dirty="0"/>
              <a:t> De Schrijver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069BB2F-53CE-8B67-9410-627EA1BF2817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</a:t>
            </a:r>
            <a:r>
              <a:rPr lang="nl-NL" sz="2000" dirty="0"/>
              <a:t>(tweede verdieping)</a:t>
            </a:r>
          </a:p>
        </p:txBody>
      </p:sp>
      <p:pic>
        <p:nvPicPr>
          <p:cNvPr id="8" name="Afbeelding 7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574B1FBB-48BA-A95E-0468-72091D01D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92" y="2291423"/>
            <a:ext cx="4497632" cy="25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71A56-6DE3-707B-A654-C4AAF73D6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3EE9C91-EC4A-6ECB-E597-96DDEA6BD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C147627-BECE-D0DA-9FFA-E3B90C256ED4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 COLETA zaal</a:t>
            </a:r>
            <a:endParaRPr lang="nl-NL" sz="1600" dirty="0"/>
          </a:p>
        </p:txBody>
      </p:sp>
      <p:pic>
        <p:nvPicPr>
          <p:cNvPr id="5" name="Afbeelding 4" descr="Afbeelding met kleding, muur, persoon, person&#10;&#10;Automatisch gegenereerde beschrijving">
            <a:extLst>
              <a:ext uri="{FF2B5EF4-FFF2-40B4-BE49-F238E27FC236}">
                <a16:creationId xmlns:a16="http://schemas.microsoft.com/office/drawing/2014/main" id="{3A1F5F75-F6C7-3E45-A2F0-F00F8F26D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936929" cy="3692823"/>
          </a:xfrm>
          <a:prstGeom prst="rect">
            <a:avLst/>
          </a:prstGeom>
        </p:spPr>
      </p:pic>
      <p:pic>
        <p:nvPicPr>
          <p:cNvPr id="8" name="Afbeelding 7" descr="Afbeelding met kleding, persoon, muur, person&#10;&#10;Automatisch gegenereerde beschrijving">
            <a:extLst>
              <a:ext uri="{FF2B5EF4-FFF2-40B4-BE49-F238E27FC236}">
                <a16:creationId xmlns:a16="http://schemas.microsoft.com/office/drawing/2014/main" id="{5F1E2F70-1646-F72B-D349-D1F133CEE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28" y="1700808"/>
            <a:ext cx="3489852" cy="46531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249EB44-E69A-9F03-32E1-58348059F767}"/>
              </a:ext>
            </a:extLst>
          </p:cNvPr>
          <p:cNvSpPr txBox="1"/>
          <p:nvPr/>
        </p:nvSpPr>
        <p:spPr>
          <a:xfrm>
            <a:off x="251520" y="5153615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Mocht dus wel met enige plechtigheid </a:t>
            </a:r>
          </a:p>
          <a:p>
            <a:br>
              <a:rPr lang="nl-NL" dirty="0"/>
            </a:br>
            <a:r>
              <a:rPr lang="nl-NL" dirty="0"/>
              <a:t>Vanaf heden : Zaal </a:t>
            </a:r>
            <a:r>
              <a:rPr lang="nl-NL" dirty="0" err="1"/>
              <a:t>Coleta</a:t>
            </a:r>
            <a:r>
              <a:rPr lang="nl-NL" dirty="0"/>
              <a:t> De Schrijver </a:t>
            </a:r>
          </a:p>
        </p:txBody>
      </p:sp>
    </p:spTree>
    <p:extLst>
      <p:ext uri="{BB962C8B-B14F-4D97-AF65-F5344CB8AC3E}">
        <p14:creationId xmlns:p14="http://schemas.microsoft.com/office/powerpoint/2010/main" val="34219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A484-6C81-2A04-D71D-787FF6A48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D9BCA07-A880-35FE-3C59-11647BDCA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pic>
        <p:nvPicPr>
          <p:cNvPr id="3" name="Afbeelding 2" descr="Afbeelding met kleding, schoeisel, persoon, buitenshuis&#10;&#10;Automatisch gegenereerde beschrijving">
            <a:extLst>
              <a:ext uri="{FF2B5EF4-FFF2-40B4-BE49-F238E27FC236}">
                <a16:creationId xmlns:a16="http://schemas.microsoft.com/office/drawing/2014/main" id="{F237A27D-0CD0-AC0D-5212-AF8DA4610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88840"/>
            <a:ext cx="2787774" cy="3717032"/>
          </a:xfrm>
          <a:prstGeom prst="rect">
            <a:avLst/>
          </a:prstGeom>
        </p:spPr>
      </p:pic>
      <p:pic>
        <p:nvPicPr>
          <p:cNvPr id="8" name="Afbeelding 7" descr="Afbeelding met buitenshuis, gebouw, wiel, weg&#10;&#10;Automatisch gegenereerde beschrijving">
            <a:extLst>
              <a:ext uri="{FF2B5EF4-FFF2-40B4-BE49-F238E27FC236}">
                <a16:creationId xmlns:a16="http://schemas.microsoft.com/office/drawing/2014/main" id="{66F956DB-3D27-763E-78BC-E70779BFB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956043" cy="371703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BC9189D-5DC9-F24F-E657-68C0B45FFB48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 Huis Janssens : Derde verdieping</a:t>
            </a:r>
            <a:endParaRPr lang="nl-NL" sz="16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9356985-02A7-2EB4-71D5-9DF9B81E9BE8}"/>
              </a:ext>
            </a:extLst>
          </p:cNvPr>
          <p:cNvSpPr txBox="1"/>
          <p:nvPr/>
        </p:nvSpPr>
        <p:spPr>
          <a:xfrm>
            <a:off x="467544" y="508518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Maar er is nog meer werk aan de winkel </a:t>
            </a:r>
          </a:p>
          <a:p>
            <a:r>
              <a:rPr lang="nl-NL" dirty="0"/>
              <a:t>Aanvoer van hout voor de inrichting van de derde verdieping </a:t>
            </a:r>
          </a:p>
        </p:txBody>
      </p:sp>
    </p:spTree>
    <p:extLst>
      <p:ext uri="{BB962C8B-B14F-4D97-AF65-F5344CB8AC3E}">
        <p14:creationId xmlns:p14="http://schemas.microsoft.com/office/powerpoint/2010/main" val="28522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5EDA-AC9E-CA96-CFCE-E5E496389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F6B81E6-66C8-85AC-5CCC-7652C8C03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pic>
        <p:nvPicPr>
          <p:cNvPr id="3" name="Afbeelding 2" descr="Afbeelding met hout, leuning, trappen, gebouw&#10;&#10;Automatisch gegenereerde beschrijving">
            <a:extLst>
              <a:ext uri="{FF2B5EF4-FFF2-40B4-BE49-F238E27FC236}">
                <a16:creationId xmlns:a16="http://schemas.microsoft.com/office/drawing/2014/main" id="{2BF198CB-77DA-D9AF-C72D-A89B101DA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2" y="980728"/>
            <a:ext cx="3384376" cy="4512501"/>
          </a:xfrm>
          <a:prstGeom prst="rect">
            <a:avLst/>
          </a:prstGeom>
        </p:spPr>
      </p:pic>
      <p:pic>
        <p:nvPicPr>
          <p:cNvPr id="10" name="Afbeelding 9" descr="Afbeelding met overdekt, gebouw, timmerhout, Plank&#10;&#10;Automatisch gegenereerde beschrijving">
            <a:extLst>
              <a:ext uri="{FF2B5EF4-FFF2-40B4-BE49-F238E27FC236}">
                <a16:creationId xmlns:a16="http://schemas.microsoft.com/office/drawing/2014/main" id="{6F9F1786-993B-FFBD-51C0-E7E083EF6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96" y="1489074"/>
            <a:ext cx="3597864" cy="47971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69CDE2-B8DC-D000-2ED5-79F60194C32B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 Huis Janssens : Derde verdieping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318C580-0C4D-AF59-02AC-8B36007E87F1}"/>
              </a:ext>
            </a:extLst>
          </p:cNvPr>
          <p:cNvSpPr txBox="1"/>
          <p:nvPr/>
        </p:nvSpPr>
        <p:spPr>
          <a:xfrm>
            <a:off x="395536" y="5637245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Stapel rekken voor de voorraad </a:t>
            </a:r>
            <a:br>
              <a:rPr lang="nl-NL" dirty="0"/>
            </a:br>
            <a:r>
              <a:rPr lang="nl-NL" dirty="0"/>
              <a:t>Annalen en dergelijke </a:t>
            </a:r>
          </a:p>
        </p:txBody>
      </p:sp>
    </p:spTree>
    <p:extLst>
      <p:ext uri="{BB962C8B-B14F-4D97-AF65-F5344CB8AC3E}">
        <p14:creationId xmlns:p14="http://schemas.microsoft.com/office/powerpoint/2010/main" val="27810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A1FD6-C218-7EA5-83F9-EC5E2812A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7B55FAE-58FF-DCED-65EF-20B7E8E6E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EB38777-F1AD-6028-C43F-C4861E6E9CAE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Depotruimte </a:t>
            </a:r>
            <a:endParaRPr lang="nl-NL" sz="1600" dirty="0"/>
          </a:p>
        </p:txBody>
      </p:sp>
      <p:pic>
        <p:nvPicPr>
          <p:cNvPr id="2" name="Afbeelding 1" descr="Afbeelding met muur, overdekt, vloer, meubels&#10;&#10;Automatisch gegenereerde beschrijving">
            <a:extLst>
              <a:ext uri="{FF2B5EF4-FFF2-40B4-BE49-F238E27FC236}">
                <a16:creationId xmlns:a16="http://schemas.microsoft.com/office/drawing/2014/main" id="{6D463F6B-E799-6FC2-314A-6C1A52757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5687616" cy="3203673"/>
          </a:xfrm>
          <a:prstGeom prst="rect">
            <a:avLst/>
          </a:prstGeom>
        </p:spPr>
      </p:pic>
      <p:pic>
        <p:nvPicPr>
          <p:cNvPr id="5" name="Afbeelding 4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D7C1DF6E-98F9-BFA2-A294-84A46988E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212845" cy="42837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3F120E-3EE8-1368-F8A7-9D894CFAFC1B}"/>
              </a:ext>
            </a:extLst>
          </p:cNvPr>
          <p:cNvSpPr txBox="1"/>
          <p:nvPr/>
        </p:nvSpPr>
        <p:spPr>
          <a:xfrm>
            <a:off x="541224" y="5619915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Sommigen onder ons toonden spontaan hun montagekunstjes </a:t>
            </a:r>
          </a:p>
        </p:txBody>
      </p:sp>
    </p:spTree>
    <p:extLst>
      <p:ext uri="{BB962C8B-B14F-4D97-AF65-F5344CB8AC3E}">
        <p14:creationId xmlns:p14="http://schemas.microsoft.com/office/powerpoint/2010/main" val="9281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D3CCD-D7E8-7A60-8722-ED5387E7E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A012AC5-FFDB-4EA7-B00E-367CEAB00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pic>
        <p:nvPicPr>
          <p:cNvPr id="5" name="Afbeelding 4" descr="Afbeelding met overdekt, hout, timmerhout, eigendom&#10;&#10;Automatisch gegenereerde beschrijving">
            <a:extLst>
              <a:ext uri="{FF2B5EF4-FFF2-40B4-BE49-F238E27FC236}">
                <a16:creationId xmlns:a16="http://schemas.microsoft.com/office/drawing/2014/main" id="{9E1867F9-5916-C9D5-C8F8-072FA0166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07384" y="2852936"/>
            <a:ext cx="5248583" cy="2952328"/>
          </a:xfrm>
          <a:prstGeom prst="rect">
            <a:avLst/>
          </a:prstGeom>
        </p:spPr>
      </p:pic>
      <p:pic>
        <p:nvPicPr>
          <p:cNvPr id="9" name="Afbeelding 8" descr="Afbeelding met muur, overdekt, triplex, hout&#10;&#10;Automatisch gegenereerde beschrijving">
            <a:extLst>
              <a:ext uri="{FF2B5EF4-FFF2-40B4-BE49-F238E27FC236}">
                <a16:creationId xmlns:a16="http://schemas.microsoft.com/office/drawing/2014/main" id="{7EC62723-D178-2EF4-1FAB-E19E58B9B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1367" y="2366152"/>
            <a:ext cx="5345829" cy="30070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5ECD15-ACD8-F9CD-A1BC-D8B9CF26FED1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 Depotruimte </a:t>
            </a:r>
            <a:endParaRPr lang="nl-NL" sz="16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4D2241C-2F84-264B-8400-63379B137CA1}"/>
              </a:ext>
            </a:extLst>
          </p:cNvPr>
          <p:cNvSpPr txBox="1"/>
          <p:nvPr/>
        </p:nvSpPr>
        <p:spPr>
          <a:xfrm>
            <a:off x="3707904" y="149649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Met dit als resultaat:</a:t>
            </a:r>
          </a:p>
          <a:p>
            <a:endParaRPr lang="nl-NL" dirty="0"/>
          </a:p>
          <a:p>
            <a:r>
              <a:rPr lang="nl-NL" dirty="0"/>
              <a:t>Incluis de ruimte om kaders handig te stapelen </a:t>
            </a:r>
          </a:p>
        </p:txBody>
      </p:sp>
    </p:spTree>
    <p:extLst>
      <p:ext uri="{BB962C8B-B14F-4D97-AF65-F5344CB8AC3E}">
        <p14:creationId xmlns:p14="http://schemas.microsoft.com/office/powerpoint/2010/main" val="20278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3CECD5B-77B3-7603-B001-DC4F09191DDC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pic>
        <p:nvPicPr>
          <p:cNvPr id="3" name="Afbeelding 2" descr="Afbeelding met overdekt, muur, interieurontwerp, raam&#10;&#10;Automatisch gegenereerde beschrijving">
            <a:extLst>
              <a:ext uri="{FF2B5EF4-FFF2-40B4-BE49-F238E27FC236}">
                <a16:creationId xmlns:a16="http://schemas.microsoft.com/office/drawing/2014/main" id="{B237A826-B50F-7DD5-7926-EE9F2E522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4" y="1282452"/>
            <a:ext cx="3219822" cy="4293096"/>
          </a:xfrm>
          <a:prstGeom prst="rect">
            <a:avLst/>
          </a:prstGeom>
        </p:spPr>
      </p:pic>
      <p:pic>
        <p:nvPicPr>
          <p:cNvPr id="10" name="Afbeelding 9" descr="Afbeelding met overdekt, vloer, muur, interieurontwerp&#10;&#10;Automatisch gegenereerde beschrijving">
            <a:extLst>
              <a:ext uri="{FF2B5EF4-FFF2-40B4-BE49-F238E27FC236}">
                <a16:creationId xmlns:a16="http://schemas.microsoft.com/office/drawing/2014/main" id="{76E9CB3A-F7EE-D3F4-F1D6-9997410B1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68" y="2564904"/>
            <a:ext cx="4952818" cy="371703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74BA64E-DEFF-7A17-C269-76F34393EA3F}"/>
              </a:ext>
            </a:extLst>
          </p:cNvPr>
          <p:cNvSpPr txBox="1"/>
          <p:nvPr/>
        </p:nvSpPr>
        <p:spPr>
          <a:xfrm>
            <a:off x="3996714" y="1232461"/>
            <a:ext cx="4655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Bezinningsruimte</a:t>
            </a:r>
            <a:r>
              <a:rPr lang="nl-NL" dirty="0"/>
              <a:t> ? In het huis Janssens en de belvedère op de derde verdieping </a:t>
            </a:r>
          </a:p>
          <a:p>
            <a:endParaRPr lang="nl-NL" dirty="0"/>
          </a:p>
          <a:p>
            <a:r>
              <a:rPr lang="nl-NL" dirty="0"/>
              <a:t>(Toen moest de tafel nog komen) </a:t>
            </a:r>
          </a:p>
        </p:txBody>
      </p:sp>
    </p:spTree>
    <p:extLst>
      <p:ext uri="{BB962C8B-B14F-4D97-AF65-F5344CB8AC3E}">
        <p14:creationId xmlns:p14="http://schemas.microsoft.com/office/powerpoint/2010/main" val="22885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62F8B-5A5B-718F-3F49-14587D1FD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5A1D8B0-5930-53B1-85BD-1271993B2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pic>
        <p:nvPicPr>
          <p:cNvPr id="5" name="Afbeelding 4" descr="Afbeelding met keukenapparaat, apparaat, koelkast, overdekt&#10;&#10;Automatisch gegenereerde beschrijving">
            <a:extLst>
              <a:ext uri="{FF2B5EF4-FFF2-40B4-BE49-F238E27FC236}">
                <a16:creationId xmlns:a16="http://schemas.microsoft.com/office/drawing/2014/main" id="{786FC3CA-3A6F-9D09-B44E-8CA61C2BC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7" y="1006268"/>
            <a:ext cx="3219822" cy="4293096"/>
          </a:xfrm>
          <a:prstGeom prst="rect">
            <a:avLst/>
          </a:prstGeom>
        </p:spPr>
      </p:pic>
      <p:pic>
        <p:nvPicPr>
          <p:cNvPr id="8" name="Afbeelding 7" descr="Afbeelding met raam, kleding, persoon, overdekt&#10;&#10;Automatisch gegenereerde beschrijving">
            <a:extLst>
              <a:ext uri="{FF2B5EF4-FFF2-40B4-BE49-F238E27FC236}">
                <a16:creationId xmlns:a16="http://schemas.microsoft.com/office/drawing/2014/main" id="{6A8A7C3E-17C9-0714-4792-9181CEA58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56" y="1375179"/>
            <a:ext cx="3888432" cy="51845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911A62-127F-57E3-3C2C-9E4BE127A332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Huis Janssens</a:t>
            </a:r>
            <a:endParaRPr lang="nl-NL" sz="16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F82F477-B492-1C48-9507-01024DA4B005}"/>
              </a:ext>
            </a:extLst>
          </p:cNvPr>
          <p:cNvSpPr txBox="1"/>
          <p:nvPr/>
        </p:nvSpPr>
        <p:spPr>
          <a:xfrm>
            <a:off x="218443" y="5426953"/>
            <a:ext cx="4655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De geheime voorraadkamer?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5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6288" y="922256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Renovatie Huis Janssens</a:t>
            </a:r>
            <a:br>
              <a:rPr lang="nl-NL" dirty="0"/>
            </a:br>
            <a:r>
              <a:rPr lang="nl-NL" dirty="0"/>
              <a:t>en ANNEX I en II 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AFA55BD-D02E-479D-938D-A2221911905D}"/>
              </a:ext>
            </a:extLst>
          </p:cNvPr>
          <p:cNvSpPr txBox="1"/>
          <p:nvPr/>
        </p:nvSpPr>
        <p:spPr>
          <a:xfrm>
            <a:off x="723465" y="2492896"/>
            <a:ext cx="66035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1">
                    <a:lumMod val="50000"/>
                  </a:schemeClr>
                </a:solidFill>
              </a:rPr>
              <a:t>Veel is al gebeurd, zeker in 2023 , maar er is nog werk aan de winkel voor de verdere invulling van onze</a:t>
            </a:r>
            <a:r>
              <a:rPr lang="nl-BE" sz="2800" dirty="0">
                <a:solidFill>
                  <a:schemeClr val="tx1">
                    <a:lumMod val="95000"/>
                  </a:schemeClr>
                </a:solidFill>
              </a:rPr>
              <a:t> maatschappelijke zetel KOKW </a:t>
            </a:r>
            <a:br>
              <a:rPr lang="nl-BE" sz="28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nl-BE" sz="2800" dirty="0">
                <a:solidFill>
                  <a:schemeClr val="tx1">
                    <a:lumMod val="50000"/>
                  </a:schemeClr>
                </a:solidFill>
              </a:rPr>
              <a:t>en de ANNEX I en II</a:t>
            </a:r>
            <a:r>
              <a:rPr lang="nl-BE" sz="11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9711F50-4C4C-9381-FB31-C9D1F0BA6F21}"/>
              </a:ext>
            </a:extLst>
          </p:cNvPr>
          <p:cNvSpPr txBox="1"/>
          <p:nvPr/>
        </p:nvSpPr>
        <p:spPr>
          <a:xfrm>
            <a:off x="2627784" y="5733256"/>
            <a:ext cx="597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Lucida Calligraphy" panose="03010101010101010101" pitchFamily="66" charset="0"/>
              </a:rPr>
              <a:t>Misschien kan jij er bij zijn ?</a:t>
            </a:r>
          </a:p>
        </p:txBody>
      </p:sp>
    </p:spTree>
    <p:extLst>
      <p:ext uri="{BB962C8B-B14F-4D97-AF65-F5344CB8AC3E}">
        <p14:creationId xmlns:p14="http://schemas.microsoft.com/office/powerpoint/2010/main" val="32768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13000">
        <p14:ferris dir="l"/>
      </p:transition>
    </mc:Choice>
    <mc:Fallback xmlns="">
      <p:transition spd="med" advClick="0" advTm="1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F8AA4E2-8F55-447D-8068-1B4DC834B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83" y="1254031"/>
            <a:ext cx="7740352" cy="544003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5706746-008F-47B6-B259-86004EC364BF}"/>
              </a:ext>
            </a:extLst>
          </p:cNvPr>
          <p:cNvSpPr txBox="1"/>
          <p:nvPr/>
        </p:nvSpPr>
        <p:spPr>
          <a:xfrm>
            <a:off x="747765" y="5097739"/>
            <a:ext cx="7515676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Gebruikszone KOKW (en deels 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Secretariaat functie van KOKW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Studieruimte vorsers</a:t>
            </a:r>
            <a:b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E4853-726A-F4B1-6AF2-468249AD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707345F-5918-DB9D-71B4-B675DCE91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4CC1CF4-3DFA-BA58-B3FB-001AECE9E007}"/>
              </a:ext>
            </a:extLst>
          </p:cNvPr>
          <p:cNvSpPr txBox="1">
            <a:spLocks/>
          </p:cNvSpPr>
          <p:nvPr/>
        </p:nvSpPr>
        <p:spPr>
          <a:xfrm>
            <a:off x="219919" y="-560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Lindeboom Belsele </a:t>
            </a:r>
          </a:p>
          <a:p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326D8BA-35DC-D655-97C2-A19C169DE106}"/>
              </a:ext>
            </a:extLst>
          </p:cNvPr>
          <p:cNvSpPr txBox="1"/>
          <p:nvPr/>
        </p:nvSpPr>
        <p:spPr>
          <a:xfrm>
            <a:off x="4283968" y="73325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23 april 2023</a:t>
            </a:r>
          </a:p>
        </p:txBody>
      </p:sp>
      <p:pic>
        <p:nvPicPr>
          <p:cNvPr id="4" name="Afbeelding 3" descr="Afbeelding met buitenshuis, gras, hemel, zoogdier&#10;&#10;Automatisch gegenereerde beschrijving">
            <a:extLst>
              <a:ext uri="{FF2B5EF4-FFF2-40B4-BE49-F238E27FC236}">
                <a16:creationId xmlns:a16="http://schemas.microsoft.com/office/drawing/2014/main" id="{80F06E78-F615-DE11-F0B8-DCB626A6F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426684" cy="4581128"/>
          </a:xfrm>
          <a:prstGeom prst="rect">
            <a:avLst/>
          </a:prstGeom>
        </p:spPr>
      </p:pic>
      <p:pic>
        <p:nvPicPr>
          <p:cNvPr id="9" name="Afbeelding 8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02943554-523A-F152-BFDA-ACF9D4608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84" y="2358580"/>
            <a:ext cx="5465796" cy="40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FBC982D-1A80-43DD-9E88-619EF7774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54" y="1306240"/>
            <a:ext cx="7596336" cy="531234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A705B7C-ECDF-4FCD-8C63-D07656D81864}"/>
              </a:ext>
            </a:extLst>
          </p:cNvPr>
          <p:cNvSpPr txBox="1"/>
          <p:nvPr/>
        </p:nvSpPr>
        <p:spPr>
          <a:xfrm>
            <a:off x="814162" y="5146711"/>
            <a:ext cx="7515676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Museaal gedeelte Huis Janssens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Oude bibliotheek toegankelijk middels roosters</a:t>
            </a: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9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3BB03EF-0DB7-4440-8355-AD8F87B1C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76" y="1410528"/>
            <a:ext cx="7515676" cy="529299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349DB34-E131-4E72-84FA-61ACB7A807E8}"/>
              </a:ext>
            </a:extLst>
          </p:cNvPr>
          <p:cNvSpPr txBox="1"/>
          <p:nvPr/>
        </p:nvSpPr>
        <p:spPr>
          <a:xfrm>
            <a:off x="887176" y="5365994"/>
            <a:ext cx="7515676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Museaal gedeelte Huis Janssens</a:t>
            </a: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17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D991C51-5407-4DFD-A507-215AC384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9144000" cy="6192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06CA546-65EA-4807-B5AF-0CF50D1EA2C6}"/>
              </a:ext>
            </a:extLst>
          </p:cNvPr>
          <p:cNvSpPr txBox="1"/>
          <p:nvPr/>
        </p:nvSpPr>
        <p:spPr>
          <a:xfrm>
            <a:off x="899592" y="6165304"/>
            <a:ext cx="7704856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Ontvangst en leeszaal KOKW (en derden)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Indeling in compartimenten wegens doorgang naar Huis Janssens</a:t>
            </a: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5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B67B94-7622-46AB-B3C1-7D167161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" y="1556792"/>
            <a:ext cx="9144000" cy="613685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D462020-5E00-42E0-A301-F2B4AAD7E86E}"/>
              </a:ext>
            </a:extLst>
          </p:cNvPr>
          <p:cNvSpPr txBox="1"/>
          <p:nvPr/>
        </p:nvSpPr>
        <p:spPr>
          <a:xfrm>
            <a:off x="755576" y="5980837"/>
            <a:ext cx="7704856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Documentatiecentrum en afdeling Cartografie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Doorgang naar Huis Janssens voor mensen met een fysieke beperking </a:t>
            </a: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nl-BE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nl-BE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5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Dit was 2023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Maar er wordt verder aan gewerkt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05064"/>
            <a:ext cx="2232248" cy="16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315200" cy="1154097"/>
          </a:xfrm>
        </p:spPr>
        <p:txBody>
          <a:bodyPr>
            <a:normAutofit/>
          </a:bodyPr>
          <a:lstStyle/>
          <a:p>
            <a:r>
              <a:rPr lang="nl-NL" sz="2000" dirty="0"/>
              <a:t>Foto’s Herbert Smitz, Koen Verstraeten en anderen </a:t>
            </a:r>
          </a:p>
        </p:txBody>
      </p:sp>
      <p:pic>
        <p:nvPicPr>
          <p:cNvPr id="3" name="14 The Miller's Danc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6" y="1005840"/>
            <a:ext cx="6053328" cy="48463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Gorinchem 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Gorcum 29 april 20232</a:t>
            </a:r>
          </a:p>
        </p:txBody>
      </p:sp>
      <p:pic>
        <p:nvPicPr>
          <p:cNvPr id="4" name="Afbeelding 3" descr="Afbeelding met overdekt, kleding, persoon, hal&#10;&#10;Automatisch gegenereerde beschrijving">
            <a:extLst>
              <a:ext uri="{FF2B5EF4-FFF2-40B4-BE49-F238E27FC236}">
                <a16:creationId xmlns:a16="http://schemas.microsoft.com/office/drawing/2014/main" id="{0A1E37D0-1327-B4AD-0885-2ED8C8414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6" y="1357419"/>
            <a:ext cx="7596336" cy="506910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9967267-D789-0938-8EC5-1A74FF8BE3CC}"/>
              </a:ext>
            </a:extLst>
          </p:cNvPr>
          <p:cNvSpPr txBox="1"/>
          <p:nvPr/>
        </p:nvSpPr>
        <p:spPr>
          <a:xfrm>
            <a:off x="657536" y="594928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In de raadzaal van het stadhuis </a:t>
            </a:r>
          </a:p>
        </p:txBody>
      </p:sp>
    </p:spTree>
    <p:extLst>
      <p:ext uri="{BB962C8B-B14F-4D97-AF65-F5344CB8AC3E}">
        <p14:creationId xmlns:p14="http://schemas.microsoft.com/office/powerpoint/2010/main" val="31010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69F11-6B8A-40B8-6974-A64A63C6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A0BDD35-8EDE-BE92-96F5-D7A410A02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649186C-CA78-0D49-E66B-7C7232D23F1F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Gorinchem </a:t>
            </a:r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9C72A57-16B0-AB46-2154-86D1FEB065EF}"/>
              </a:ext>
            </a:extLst>
          </p:cNvPr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Gorcum 29 april 20232</a:t>
            </a:r>
          </a:p>
        </p:txBody>
      </p:sp>
      <p:pic>
        <p:nvPicPr>
          <p:cNvPr id="3" name="Afbeelding 2" descr="Afbeelding met kleding, persoon, meubels, plant&#10;&#10;Automatisch gegenereerde beschrijving">
            <a:extLst>
              <a:ext uri="{FF2B5EF4-FFF2-40B4-BE49-F238E27FC236}">
                <a16:creationId xmlns:a16="http://schemas.microsoft.com/office/drawing/2014/main" id="{0D83DF26-3F61-0430-B97B-F4BD1E45D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5010006" cy="3339674"/>
          </a:xfrm>
          <a:prstGeom prst="rect">
            <a:avLst/>
          </a:prstGeom>
        </p:spPr>
      </p:pic>
      <p:pic>
        <p:nvPicPr>
          <p:cNvPr id="7" name="Afbeelding 6" descr="Afbeelding met kleding, persoon, person, buitenshuis&#10;&#10;Automatisch gegenereerde beschrijving">
            <a:extLst>
              <a:ext uri="{FF2B5EF4-FFF2-40B4-BE49-F238E27FC236}">
                <a16:creationId xmlns:a16="http://schemas.microsoft.com/office/drawing/2014/main" id="{744D1430-E47A-A22E-E03B-7863E6E49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32" y="3234370"/>
            <a:ext cx="5076056" cy="338403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6AF9E1F-9979-E1E2-4DD8-F9BB64038F3B}"/>
              </a:ext>
            </a:extLst>
          </p:cNvPr>
          <p:cNvSpPr txBox="1"/>
          <p:nvPr/>
        </p:nvSpPr>
        <p:spPr>
          <a:xfrm>
            <a:off x="336031" y="4926388"/>
            <a:ext cx="351250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Wethouder </a:t>
            </a:r>
            <a:r>
              <a:rPr lang="nl-BE" b="1" dirty="0" err="1"/>
              <a:t>Fatih</a:t>
            </a:r>
            <a:r>
              <a:rPr lang="nl-BE" b="1" dirty="0"/>
              <a:t> </a:t>
            </a:r>
            <a:r>
              <a:rPr lang="nl-BE" b="1" dirty="0" err="1"/>
              <a:t>Polatli</a:t>
            </a:r>
            <a:endParaRPr lang="nl-BE" b="1" dirty="0"/>
          </a:p>
          <a:p>
            <a:r>
              <a:rPr lang="nl-BE" sz="1000" dirty="0"/>
              <a:t>Leefbaarheid &amp; Buitenruimte, Wijkgericht werken, Sport, </a:t>
            </a:r>
            <a:br>
              <a:rPr lang="nl-BE" sz="1000" dirty="0"/>
            </a:br>
            <a:r>
              <a:rPr lang="nl-BE" sz="1000" dirty="0">
                <a:solidFill>
                  <a:srgbClr val="FFFF00"/>
                </a:solidFill>
              </a:rPr>
              <a:t>Kunst &amp; Cultuur</a:t>
            </a:r>
            <a:r>
              <a:rPr lang="nl-BE" sz="1000" dirty="0"/>
              <a:t>, Omgevingsvisie</a:t>
            </a:r>
            <a:r>
              <a:rPr lang="nl-BE" dirty="0"/>
              <a:t>,</a:t>
            </a:r>
            <a:r>
              <a:rPr lang="nl-BE" sz="1000" dirty="0"/>
              <a:t>(Linge) Haven &amp; </a:t>
            </a:r>
            <a:r>
              <a:rPr lang="nl-BE" sz="1000" dirty="0" err="1"/>
              <a:t>Riveer</a:t>
            </a:r>
            <a:r>
              <a:rPr lang="nl-BE" sz="1000" dirty="0"/>
              <a:t>, </a:t>
            </a:r>
            <a:br>
              <a:rPr lang="nl-BE" sz="1000" dirty="0"/>
            </a:br>
            <a:r>
              <a:rPr lang="nl-BE" sz="1000" dirty="0"/>
              <a:t>Communicatie en participatie</a:t>
            </a:r>
            <a:r>
              <a:rPr lang="nl-BE" dirty="0"/>
              <a:t>.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BA3DBBD-02CF-CC2E-1279-47DC06212BD1}"/>
              </a:ext>
            </a:extLst>
          </p:cNvPr>
          <p:cNvSpPr txBox="1"/>
          <p:nvPr/>
        </p:nvSpPr>
        <p:spPr>
          <a:xfrm>
            <a:off x="5504644" y="1510953"/>
            <a:ext cx="2362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Filip Baeyens</a:t>
            </a:r>
          </a:p>
          <a:p>
            <a:r>
              <a:rPr lang="nl-NL" sz="1000" b="1" dirty="0">
                <a:solidFill>
                  <a:srgbClr val="FFFF00"/>
                </a:solidFill>
              </a:rPr>
              <a:t>Schepen voor cultuur</a:t>
            </a:r>
            <a:r>
              <a:rPr lang="nl-NL" sz="1000" b="1" dirty="0"/>
              <a:t>, deeltijds kunstonderwijs en landbouw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46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C1AFF-55E9-7BB9-3C6E-323900273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46B9F5A-DE27-B4BA-E1DC-2EDF55C82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1A97107-11FA-ABAD-5C24-9A5FB57A4F2A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Gorinchem </a:t>
            </a:r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25E9EB9-1A08-5117-6F90-48D22DCBC1C5}"/>
              </a:ext>
            </a:extLst>
          </p:cNvPr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Gorcum 29 april 20232</a:t>
            </a:r>
          </a:p>
        </p:txBody>
      </p:sp>
      <p:pic>
        <p:nvPicPr>
          <p:cNvPr id="4" name="Afbeelding 3" descr="Afbeelding met kleding, persoon, schoeisel, person&#10;&#10;Automatisch gegenereerde beschrijving">
            <a:extLst>
              <a:ext uri="{FF2B5EF4-FFF2-40B4-BE49-F238E27FC236}">
                <a16:creationId xmlns:a16="http://schemas.microsoft.com/office/drawing/2014/main" id="{1E7D2E36-51A5-D5E5-C64D-4F1ABFADE9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5220072" cy="3480048"/>
          </a:xfrm>
          <a:prstGeom prst="rect">
            <a:avLst/>
          </a:prstGeom>
        </p:spPr>
      </p:pic>
      <p:pic>
        <p:nvPicPr>
          <p:cNvPr id="9" name="Afbeelding 8" descr="Afbeelding met Gravering, Snijwerk, reliëf, kunst&#10;&#10;Automatisch gegenereerde beschrijving">
            <a:extLst>
              <a:ext uri="{FF2B5EF4-FFF2-40B4-BE49-F238E27FC236}">
                <a16:creationId xmlns:a16="http://schemas.microsoft.com/office/drawing/2014/main" id="{622F9289-C41F-49B9-8F07-94519FC3A0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88155"/>
            <a:ext cx="5076056" cy="338403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529131B-31E7-C7D0-2869-D4DD88A5C1C8}"/>
              </a:ext>
            </a:extLst>
          </p:cNvPr>
          <p:cNvSpPr txBox="1"/>
          <p:nvPr/>
        </p:nvSpPr>
        <p:spPr>
          <a:xfrm>
            <a:off x="971600" y="60212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Zetel van Oud Gorcum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B18B3DC-2FE4-E183-35C4-B25538792EE8}"/>
              </a:ext>
            </a:extLst>
          </p:cNvPr>
          <p:cNvSpPr txBox="1"/>
          <p:nvPr/>
        </p:nvSpPr>
        <p:spPr>
          <a:xfrm>
            <a:off x="5737988" y="1899776"/>
            <a:ext cx="2362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Tijdens de gegidste rondwandeling door Gorinchem </a:t>
            </a:r>
          </a:p>
        </p:txBody>
      </p:sp>
    </p:spTree>
    <p:extLst>
      <p:ext uri="{BB962C8B-B14F-4D97-AF65-F5344CB8AC3E}">
        <p14:creationId xmlns:p14="http://schemas.microsoft.com/office/powerpoint/2010/main" val="13891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22144-42FA-1FFF-2A98-A1551040F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BB38899-151A-10D9-DC55-FB05F7739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1CD4220-6264-CC10-A58E-1E9BA77CF4BF}"/>
              </a:ext>
            </a:extLst>
          </p:cNvPr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Gorinchem </a:t>
            </a:r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80946A4-554D-DC8D-3B06-93E0F76BF0D1}"/>
              </a:ext>
            </a:extLst>
          </p:cNvPr>
          <p:cNvSpPr txBox="1"/>
          <p:nvPr/>
        </p:nvSpPr>
        <p:spPr>
          <a:xfrm>
            <a:off x="4283968" y="733259"/>
            <a:ext cx="290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Gorcum 29 april 20232</a:t>
            </a:r>
          </a:p>
        </p:txBody>
      </p:sp>
      <p:pic>
        <p:nvPicPr>
          <p:cNvPr id="3" name="Afbeelding 2" descr="Afbeelding met persoon, buitenshuis, kleding, hemel&#10;&#10;Automatisch gegenereerde beschrijving">
            <a:extLst>
              <a:ext uri="{FF2B5EF4-FFF2-40B4-BE49-F238E27FC236}">
                <a16:creationId xmlns:a16="http://schemas.microsoft.com/office/drawing/2014/main" id="{9604E931-207D-3374-BE49-E64916433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67304"/>
            <a:ext cx="3901440" cy="2194560"/>
          </a:xfrm>
          <a:prstGeom prst="rect">
            <a:avLst/>
          </a:prstGeom>
        </p:spPr>
      </p:pic>
      <p:pic>
        <p:nvPicPr>
          <p:cNvPr id="7" name="Afbeelding 6" descr="Afbeelding met kleding, persoon, person, doos&#10;&#10;Automatisch gegenereerde beschrijving">
            <a:extLst>
              <a:ext uri="{FF2B5EF4-FFF2-40B4-BE49-F238E27FC236}">
                <a16:creationId xmlns:a16="http://schemas.microsoft.com/office/drawing/2014/main" id="{2818736D-5E5F-6D49-EB89-2E9F16DC1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3" y="4221088"/>
            <a:ext cx="3384376" cy="2258427"/>
          </a:xfrm>
          <a:prstGeom prst="rect">
            <a:avLst/>
          </a:prstGeom>
        </p:spPr>
      </p:pic>
      <p:pic>
        <p:nvPicPr>
          <p:cNvPr id="10" name="Afbeelding 9" descr="Afbeelding met buitenshuis, gebouw, wolk, hemel&#10;&#10;Automatisch gegenereerde beschrijving">
            <a:extLst>
              <a:ext uri="{FF2B5EF4-FFF2-40B4-BE49-F238E27FC236}">
                <a16:creationId xmlns:a16="http://schemas.microsoft.com/office/drawing/2014/main" id="{8B127D97-241A-7A9E-0093-1E843484D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66652"/>
            <a:ext cx="3846035" cy="2566496"/>
          </a:xfrm>
          <a:prstGeom prst="rect">
            <a:avLst/>
          </a:prstGeom>
        </p:spPr>
      </p:pic>
      <p:pic>
        <p:nvPicPr>
          <p:cNvPr id="12" name="Afbeelding 11" descr="Afbeelding met verven, muur, kunst, overdekt&#10;&#10;Automatisch gegenereerde beschrijving">
            <a:extLst>
              <a:ext uri="{FF2B5EF4-FFF2-40B4-BE49-F238E27FC236}">
                <a16:creationId xmlns:a16="http://schemas.microsoft.com/office/drawing/2014/main" id="{3463A7B9-700C-6A3C-84EF-21E0576B79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9" y="1014353"/>
            <a:ext cx="3591705" cy="23967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509C93B-9707-6F24-0449-1EFEFD4CF6AD}"/>
              </a:ext>
            </a:extLst>
          </p:cNvPr>
          <p:cNvSpPr txBox="1"/>
          <p:nvPr/>
        </p:nvSpPr>
        <p:spPr>
          <a:xfrm>
            <a:off x="1475656" y="36017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Fort Loevestein,</a:t>
            </a:r>
          </a:p>
        </p:txBody>
      </p:sp>
    </p:spTree>
    <p:extLst>
      <p:ext uri="{BB962C8B-B14F-4D97-AF65-F5344CB8AC3E}">
        <p14:creationId xmlns:p14="http://schemas.microsoft.com/office/powerpoint/2010/main" val="33005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Zwarte das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2837</TotalTime>
  <Words>983</Words>
  <Application>Microsoft Office PowerPoint</Application>
  <PresentationFormat>Diavoorstelling (4:3)</PresentationFormat>
  <Paragraphs>203</Paragraphs>
  <Slides>55</Slides>
  <Notes>14</Notes>
  <HiddenSlides>5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6</vt:i4>
      </vt:variant>
      <vt:variant>
        <vt:lpstr>Diatitels</vt:lpstr>
      </vt:variant>
      <vt:variant>
        <vt:i4>55</vt:i4>
      </vt:variant>
    </vt:vector>
  </HeadingPairs>
  <TitlesOfParts>
    <vt:vector size="66" baseType="lpstr">
      <vt:lpstr>Arial</vt:lpstr>
      <vt:lpstr>Calibri</vt:lpstr>
      <vt:lpstr>Garamond</vt:lpstr>
      <vt:lpstr>Lucida Calligraphy</vt:lpstr>
      <vt:lpstr>Wingdings</vt:lpstr>
      <vt:lpstr>Couture</vt:lpstr>
      <vt:lpstr>Aangepast ontwerp</vt:lpstr>
      <vt:lpstr>1_Aangepast ontwerp</vt:lpstr>
      <vt:lpstr>2_Aangepast ontwerp</vt:lpstr>
      <vt:lpstr>3_Aangepast ontwerp</vt:lpstr>
      <vt:lpstr>Perspectief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Voorstelling Annalen 2023 </vt:lpstr>
      <vt:lpstr>Voorstelling Annalen 2023 </vt:lpstr>
      <vt:lpstr>Voorstelling Annalen 2023 </vt:lpstr>
      <vt:lpstr>Voorstelling Annalen 2023 </vt:lpstr>
      <vt:lpstr>Voorstelling Annalen 2023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Renovatie Huis Janssens en ANNEX I en II </vt:lpstr>
      <vt:lpstr>Renovatie Huis Janssens</vt:lpstr>
      <vt:lpstr>Renovatie Huis Janssens</vt:lpstr>
      <vt:lpstr>Renovatie Huis Janssens</vt:lpstr>
      <vt:lpstr>Renovatie Huis Janssens</vt:lpstr>
      <vt:lpstr>Renovatie Huis Janssens</vt:lpstr>
      <vt:lpstr>Dit was 2023</vt:lpstr>
      <vt:lpstr>Foto’s Herbert Smitz, Koen Verstraeten en anderen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Herbert</dc:creator>
  <cp:lastModifiedBy>Herbert Smitz</cp:lastModifiedBy>
  <cp:revision>201</cp:revision>
  <dcterms:created xsi:type="dcterms:W3CDTF">2015-02-07T14:44:27Z</dcterms:created>
  <dcterms:modified xsi:type="dcterms:W3CDTF">2024-03-06T09:28:51Z</dcterms:modified>
</cp:coreProperties>
</file>